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806" r:id="rId3"/>
  </p:sldMasterIdLst>
  <p:notesMasterIdLst>
    <p:notesMasterId r:id="rId46"/>
  </p:notesMasterIdLst>
  <p:sldIdLst>
    <p:sldId id="265" r:id="rId4"/>
    <p:sldId id="263" r:id="rId5"/>
    <p:sldId id="340" r:id="rId6"/>
    <p:sldId id="332" r:id="rId7"/>
    <p:sldId id="333" r:id="rId8"/>
    <p:sldId id="334" r:id="rId9"/>
    <p:sldId id="335" r:id="rId10"/>
    <p:sldId id="331" r:id="rId11"/>
    <p:sldId id="350" r:id="rId12"/>
    <p:sldId id="336" r:id="rId13"/>
    <p:sldId id="337" r:id="rId14"/>
    <p:sldId id="338" r:id="rId15"/>
    <p:sldId id="341" r:id="rId16"/>
    <p:sldId id="342" r:id="rId17"/>
    <p:sldId id="343" r:id="rId18"/>
    <p:sldId id="344" r:id="rId19"/>
    <p:sldId id="345" r:id="rId20"/>
    <p:sldId id="346" r:id="rId21"/>
    <p:sldId id="347" r:id="rId22"/>
    <p:sldId id="348" r:id="rId23"/>
    <p:sldId id="349" r:id="rId24"/>
    <p:sldId id="316" r:id="rId25"/>
    <p:sldId id="312" r:id="rId26"/>
    <p:sldId id="311" r:id="rId27"/>
    <p:sldId id="307" r:id="rId28"/>
    <p:sldId id="306" r:id="rId29"/>
    <p:sldId id="308" r:id="rId30"/>
    <p:sldId id="352" r:id="rId31"/>
    <p:sldId id="268" r:id="rId32"/>
    <p:sldId id="276" r:id="rId33"/>
    <p:sldId id="282" r:id="rId34"/>
    <p:sldId id="319" r:id="rId35"/>
    <p:sldId id="279" r:id="rId36"/>
    <p:sldId id="271" r:id="rId37"/>
    <p:sldId id="273" r:id="rId38"/>
    <p:sldId id="274" r:id="rId39"/>
    <p:sldId id="299" r:id="rId40"/>
    <p:sldId id="304" r:id="rId41"/>
    <p:sldId id="305" r:id="rId42"/>
    <p:sldId id="318" r:id="rId43"/>
    <p:sldId id="280" r:id="rId44"/>
    <p:sldId id="288"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F91"/>
    <a:srgbClr val="00FF00"/>
    <a:srgbClr val="33CC33"/>
    <a:srgbClr val="00CC00"/>
    <a:srgbClr val="000000"/>
    <a:srgbClr val="66FF66"/>
    <a:srgbClr val="41CF41"/>
    <a:srgbClr val="003B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324" y="-72"/>
      </p:cViewPr>
      <p:guideLst>
        <p:guide orient="horz" pos="2160"/>
        <p:guide pos="2880"/>
      </p:guideLst>
    </p:cSldViewPr>
  </p:slideViewPr>
  <p:notesTextViewPr>
    <p:cViewPr>
      <p:scale>
        <a:sx n="1" d="1"/>
        <a:sy n="1" d="1"/>
      </p:scale>
      <p:origin x="0" y="0"/>
    </p:cViewPr>
  </p:notesTextViewPr>
  <p:sorterViewPr>
    <p:cViewPr>
      <p:scale>
        <a:sx n="69" d="100"/>
        <a:sy n="69" d="100"/>
      </p:scale>
      <p:origin x="0" y="26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B7B579-6A3C-4F2D-A729-DBA222B2F26A}" type="datetimeFigureOut">
              <a:rPr lang="en-US" smtClean="0"/>
              <a:t>4/5/2017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9B07BB-FB87-4D73-B7FA-81DDE01BCC53}" type="slidenum">
              <a:rPr lang="en-US" smtClean="0"/>
              <a:t>‹#›</a:t>
            </a:fld>
            <a:endParaRPr lang="en-US"/>
          </a:p>
        </p:txBody>
      </p:sp>
    </p:spTree>
    <p:extLst>
      <p:ext uri="{BB962C8B-B14F-4D97-AF65-F5344CB8AC3E}">
        <p14:creationId xmlns:p14="http://schemas.microsoft.com/office/powerpoint/2010/main" val="4179268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3521CF-B3A4-4F93-A9C0-7F42E7A601A1}" type="slidenum">
              <a:rPr lang="en-US">
                <a:solidFill>
                  <a:prstClr val="black"/>
                </a:solidFill>
              </a:rPr>
              <a:pPr/>
              <a:t>37</a:t>
            </a:fld>
            <a:endParaRPr lang="en-US">
              <a:solidFill>
                <a:prstClr val="black"/>
              </a:solidFill>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725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566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095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238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6252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47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880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388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8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160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9823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903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49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5613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319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DA168E-869E-4E4C-A47A-06A85B0F29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7483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5F70A8-1F3A-41D6-A3B6-138E4C430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218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ADD7A1-A336-4FC0-BA60-C0E52C22A8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1940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9AB364-49B3-4EEE-9E69-94EF6A9429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0127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2D634C-3909-4BB0-A24B-D231CB13D9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929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BC7BDD-1EC6-4C44-8FEA-D3C1FF30E4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6157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ED326B1-C443-48CF-937F-A50C49F1F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0803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7922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C6CCA8-B48C-457D-8018-3C9D0EA5F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8682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5423C2-E2B0-42CD-8367-F65601A4DF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43366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F1EA72-B182-46E1-8FF3-804460175F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098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3D7F0C-4A24-49D3-BC68-B9AB09B662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406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641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623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248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606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986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6739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3000">
              <a:srgbClr val="010F91"/>
            </a:gs>
            <a:gs pos="100000">
              <a:srgbClr val="0066FF"/>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90263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F38A9-A2DB-4085-9A4E-274437D48980}" type="datetimeFigureOut">
              <a:rPr lang="en-US" smtClean="0">
                <a:solidFill>
                  <a:prstClr val="black">
                    <a:tint val="75000"/>
                  </a:prstClr>
                </a:solidFill>
              </a:rPr>
              <a:pPr/>
              <a:t>4/5/2017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B7935C-245B-4D0F-B7D6-5BBF8A85D3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055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2F76"/>
            </a:gs>
            <a:gs pos="100000">
              <a:srgbClr val="0066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A90CA1F9-C44B-4346-A324-068E5CA3713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8273364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9.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9.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hyperlink" Target="http://entnemdept.ufl.edu/creatures/main/search_common.htm" TargetMode="External"/><Relationship Id="rId7" Type="http://schemas.openxmlformats.org/officeDocument/2006/relationships/hyperlink" Target="http://entnemdept.ufl.edu/creatures/main/search_new.htm" TargetMode="External"/><Relationship Id="rId12"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hyperlink" Target="http://entnemdept.ufl.edu/creatures/main/search_higher.htm" TargetMode="External"/><Relationship Id="rId5" Type="http://schemas.openxmlformats.org/officeDocument/2006/relationships/hyperlink" Target="http://entnemdept.ufl.edu/creatures/main/search_scientific.htm" TargetMode="External"/><Relationship Id="rId10" Type="http://schemas.openxmlformats.org/officeDocument/2006/relationships/image" Target="../media/image59.jpeg"/><Relationship Id="rId4" Type="http://schemas.openxmlformats.org/officeDocument/2006/relationships/image" Target="../media/image56.jpeg"/><Relationship Id="rId9" Type="http://schemas.openxmlformats.org/officeDocument/2006/relationships/hyperlink" Target="http://entnemdept.ufl.edu/creatures/main/search_crop.ht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gif"/><Relationship Id="rId7" Type="http://schemas.openxmlformats.org/officeDocument/2006/relationships/image" Target="../media/image73.pn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8.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8.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9.wm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76200" y="228600"/>
            <a:ext cx="9144000" cy="2209800"/>
          </a:xfrm>
          <a:prstGeom prst="rect">
            <a:avLst/>
          </a:prstGeom>
          <a:noFill/>
          <a:ln w="9525">
            <a:noFill/>
            <a:miter lim="800000"/>
            <a:headEnd/>
            <a:tailEnd/>
          </a:ln>
          <a:effectLst/>
        </p:spPr>
        <p:txBody>
          <a:bodyPr anchor="ctr"/>
          <a:lstStyle/>
          <a:p>
            <a:pPr algn="ctr"/>
            <a:r>
              <a:rPr lang="en-US" sz="4400" b="1" i="1" dirty="0" smtClean="0">
                <a:solidFill>
                  <a:srgbClr val="00FF00"/>
                </a:solidFill>
                <a:effectLst>
                  <a:outerShdw blurRad="38100" dist="38100" dir="2700000" algn="tl">
                    <a:srgbClr val="000000">
                      <a:alpha val="43137"/>
                    </a:srgbClr>
                  </a:outerShdw>
                </a:effectLst>
                <a:latin typeface="Lucida Bright" panose="02040602050505020304" pitchFamily="18" charset="0"/>
              </a:rPr>
              <a:t>IPM </a:t>
            </a:r>
            <a:r>
              <a:rPr lang="en-US" sz="4400" b="1" i="1" dirty="0">
                <a:solidFill>
                  <a:srgbClr val="00FF00"/>
                </a:solidFill>
                <a:effectLst>
                  <a:outerShdw blurRad="38100" dist="38100" dir="2700000" algn="tl">
                    <a:srgbClr val="000000">
                      <a:alpha val="43137"/>
                    </a:srgbClr>
                  </a:outerShdw>
                </a:effectLst>
                <a:latin typeface="Lucida Bright" panose="02040602050505020304" pitchFamily="18" charset="0"/>
              </a:rPr>
              <a:t>Makes Sense</a:t>
            </a:r>
            <a:r>
              <a:rPr lang="en-US" sz="4400" b="1" i="1" dirty="0" smtClean="0">
                <a:solidFill>
                  <a:srgbClr val="00FF00"/>
                </a:solidFill>
                <a:effectLst>
                  <a:outerShdw blurRad="38100" dist="38100" dir="2700000" algn="tl">
                    <a:srgbClr val="000000">
                      <a:alpha val="43137"/>
                    </a:srgbClr>
                  </a:outerShdw>
                </a:effectLst>
                <a:latin typeface="Lucida Bright" panose="02040602050505020304" pitchFamily="18" charset="0"/>
              </a:rPr>
              <a:t>! </a:t>
            </a:r>
          </a:p>
          <a:p>
            <a:pPr algn="ctr"/>
            <a:endParaRPr lang="en-US" sz="4400" b="1" i="1" dirty="0" smtClean="0">
              <a:solidFill>
                <a:srgbClr val="00FF00"/>
              </a:solidFill>
              <a:effectLst>
                <a:outerShdw blurRad="38100" dist="38100" dir="2700000" algn="tl">
                  <a:srgbClr val="000000">
                    <a:alpha val="43137"/>
                  </a:srgbClr>
                </a:outerShdw>
              </a:effectLst>
              <a:latin typeface="Lucida Bright" panose="02040602050505020304" pitchFamily="18" charset="0"/>
            </a:endParaRPr>
          </a:p>
          <a:p>
            <a:pPr algn="ctr"/>
            <a:r>
              <a:rPr lang="en-US" sz="4000" b="1" i="1" dirty="0" smtClean="0">
                <a:solidFill>
                  <a:srgbClr val="00FF00"/>
                </a:solidFill>
                <a:effectLst>
                  <a:outerShdw blurRad="38100" dist="38100" dir="2700000" algn="tl">
                    <a:srgbClr val="000000">
                      <a:alpha val="43137"/>
                    </a:srgbClr>
                  </a:outerShdw>
                </a:effectLst>
                <a:latin typeface="Lucida Bright" panose="02040602050505020304" pitchFamily="18" charset="0"/>
              </a:rPr>
              <a:t>Florida’s </a:t>
            </a:r>
            <a:r>
              <a:rPr lang="en-US" sz="4000" b="1" i="1" dirty="0">
                <a:solidFill>
                  <a:srgbClr val="00FF00"/>
                </a:solidFill>
                <a:effectLst>
                  <a:outerShdw blurRad="38100" dist="38100" dir="2700000" algn="tl">
                    <a:srgbClr val="000000">
                      <a:alpha val="43137"/>
                    </a:srgbClr>
                  </a:outerShdw>
                </a:effectLst>
                <a:latin typeface="Lucida Bright" panose="02040602050505020304" pitchFamily="18" charset="0"/>
              </a:rPr>
              <a:t>Certified Crop </a:t>
            </a:r>
            <a:r>
              <a:rPr lang="en-US" sz="4000" b="1" i="1" dirty="0" smtClean="0">
                <a:solidFill>
                  <a:srgbClr val="00FF00"/>
                </a:solidFill>
                <a:effectLst>
                  <a:outerShdw blurRad="38100" dist="38100" dir="2700000" algn="tl">
                    <a:srgbClr val="000000">
                      <a:alpha val="43137"/>
                    </a:srgbClr>
                  </a:outerShdw>
                </a:effectLst>
                <a:latin typeface="Lucida Bright" panose="02040602050505020304" pitchFamily="18" charset="0"/>
              </a:rPr>
              <a:t>Advisors</a:t>
            </a:r>
            <a:endParaRPr lang="en-US" sz="4000" b="1" i="1" dirty="0">
              <a:solidFill>
                <a:srgbClr val="00FF00"/>
              </a:solidFill>
              <a:effectLst>
                <a:outerShdw blurRad="38100" dist="38100" dir="2700000" algn="tl">
                  <a:srgbClr val="000000"/>
                </a:outerShdw>
              </a:effectLst>
              <a:latin typeface="Lucida Bright" panose="02040602050505020304" pitchFamily="18" charset="0"/>
            </a:endParaRPr>
          </a:p>
        </p:txBody>
      </p:sp>
      <p:sp>
        <p:nvSpPr>
          <p:cNvPr id="24579" name="Rectangle 3"/>
          <p:cNvSpPr>
            <a:spLocks noChangeArrowheads="1"/>
          </p:cNvSpPr>
          <p:nvPr/>
        </p:nvSpPr>
        <p:spPr bwMode="auto">
          <a:xfrm>
            <a:off x="800099" y="3124200"/>
            <a:ext cx="7619999" cy="1363683"/>
          </a:xfrm>
          <a:prstGeom prst="rect">
            <a:avLst/>
          </a:prstGeom>
          <a:noFill/>
          <a:ln w="9525">
            <a:noFill/>
            <a:miter lim="800000"/>
            <a:headEnd/>
            <a:tailEnd/>
          </a:ln>
          <a:effectLst/>
        </p:spPr>
        <p:txBody>
          <a:bodyPr/>
          <a:lstStyle/>
          <a:p>
            <a:pPr marL="342900" indent="-342900" algn="ctr"/>
            <a:r>
              <a:rPr lang="en-US" sz="3600" dirty="0">
                <a:solidFill>
                  <a:prstClr val="white"/>
                </a:solidFill>
                <a:effectLst>
                  <a:outerShdw blurRad="38100" dist="38100" dir="2700000" algn="tl">
                    <a:srgbClr val="000000">
                      <a:alpha val="43137"/>
                    </a:srgbClr>
                  </a:outerShdw>
                </a:effectLst>
                <a:latin typeface="Lucida Bright" panose="02040602050505020304" pitchFamily="18" charset="0"/>
              </a:rPr>
              <a:t>Norm Leppla, Director</a:t>
            </a:r>
          </a:p>
          <a:p>
            <a:pPr marL="342900" indent="-342900" algn="ctr"/>
            <a:r>
              <a:rPr lang="en-US" sz="3600" dirty="0">
                <a:solidFill>
                  <a:prstClr val="white"/>
                </a:solidFill>
                <a:effectLst>
                  <a:outerShdw blurRad="38100" dist="38100" dir="2700000" algn="tl">
                    <a:srgbClr val="000000">
                      <a:alpha val="43137"/>
                    </a:srgbClr>
                  </a:outerShdw>
                </a:effectLst>
                <a:latin typeface="Lucida Bright" panose="02040602050505020304" pitchFamily="18" charset="0"/>
              </a:rPr>
              <a:t>UF/IFAS Statewide IPM Program</a:t>
            </a:r>
            <a:endParaRPr lang="en-US" sz="4000" dirty="0">
              <a:solidFill>
                <a:prstClr val="white"/>
              </a:solidFill>
              <a:effectLst>
                <a:outerShdw blurRad="38100" dist="38100" dir="2700000" algn="tl">
                  <a:srgbClr val="000000">
                    <a:alpha val="43137"/>
                  </a:srgbClr>
                </a:outerShdw>
              </a:effectLst>
              <a:latin typeface="Lucida Bright" panose="02040602050505020304" pitchFamily="18" charset="0"/>
            </a:endParaRPr>
          </a:p>
        </p:txBody>
      </p:sp>
      <p:grpSp>
        <p:nvGrpSpPr>
          <p:cNvPr id="2" name="Group 7"/>
          <p:cNvGrpSpPr/>
          <p:nvPr/>
        </p:nvGrpSpPr>
        <p:grpSpPr>
          <a:xfrm>
            <a:off x="1866898" y="5410200"/>
            <a:ext cx="5486400" cy="838200"/>
            <a:chOff x="533400" y="5562600"/>
            <a:chExt cx="5791200" cy="914400"/>
          </a:xfrm>
        </p:grpSpPr>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27" y="5562600"/>
              <a:ext cx="3108373" cy="914400"/>
            </a:xfrm>
            <a:prstGeom prst="rect">
              <a:avLst/>
            </a:prstGeom>
            <a:noFill/>
            <a:ln w="19050">
              <a:solidFill>
                <a:schemeClr val="tx1"/>
              </a:solidFill>
              <a:miter lim="800000"/>
              <a:headEnd/>
              <a:tailEnd/>
            </a:ln>
          </p:spPr>
        </p:pic>
        <p:pic>
          <p:nvPicPr>
            <p:cNvPr id="717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562602"/>
              <a:ext cx="2667000" cy="914398"/>
            </a:xfrm>
            <a:prstGeom prst="rect">
              <a:avLst/>
            </a:prstGeom>
            <a:noFill/>
            <a:ln w="19050">
              <a:solidFill>
                <a:schemeClr val="tx1"/>
              </a:solidFill>
              <a:miter lim="800000"/>
              <a:headEnd/>
              <a:tailEnd/>
            </a:ln>
          </p:spPr>
        </p:pic>
      </p:grpSp>
    </p:spTree>
    <p:extLst>
      <p:ext uri="{BB962C8B-B14F-4D97-AF65-F5344CB8AC3E}">
        <p14:creationId xmlns:p14="http://schemas.microsoft.com/office/powerpoint/2010/main" val="2222305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124361"/>
            <a:ext cx="6553200"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4000" b="1" dirty="0" smtClean="0">
                <a:solidFill>
                  <a:srgbClr val="01109D"/>
                </a:solidFill>
                <a:latin typeface="Lucida Bright" panose="02040602050505020304" pitchFamily="18" charset="0"/>
              </a:rPr>
              <a:t>Citrus Greening Disease</a:t>
            </a:r>
          </a:p>
          <a:p>
            <a:pPr algn="ctr"/>
            <a:r>
              <a:rPr lang="en-US" sz="4000" b="1" dirty="0" smtClean="0">
                <a:solidFill>
                  <a:srgbClr val="01109D"/>
                </a:solidFill>
                <a:latin typeface="Lucida Bright" panose="02040602050505020304" pitchFamily="18" charset="0"/>
              </a:rPr>
              <a:t>Insecticide Program</a:t>
            </a:r>
            <a:endParaRPr lang="en-US" sz="4000" b="1" dirty="0">
              <a:solidFill>
                <a:srgbClr val="01109D"/>
              </a:solidFill>
              <a:latin typeface="Lucida Bright" panose="020406020505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419" y="1609725"/>
            <a:ext cx="8033162" cy="181927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52531" y="3962400"/>
            <a:ext cx="8434269" cy="2677656"/>
          </a:xfrm>
          <a:prstGeom prst="rect">
            <a:avLst/>
          </a:prstGeom>
          <a:noFill/>
        </p:spPr>
        <p:txBody>
          <a:bodyPr wrap="square" rtlCol="0">
            <a:spAutoFit/>
          </a:bodyPr>
          <a:lstStyle/>
          <a:p>
            <a:r>
              <a:rPr lang="en-US" sz="2400" dirty="0">
                <a:solidFill>
                  <a:schemeClr val="bg1"/>
                </a:solidFill>
                <a:latin typeface="Lucida Bright" panose="02040602050505020304" pitchFamily="18" charset="0"/>
              </a:rPr>
              <a:t>Citrus Health Management Areas (CHMAs) are grouping of commercial citrus groves in close proximity where growers </a:t>
            </a:r>
            <a:r>
              <a:rPr lang="en-US" sz="2400" dirty="0" smtClean="0">
                <a:solidFill>
                  <a:schemeClr val="bg1"/>
                </a:solidFill>
                <a:latin typeface="Lucida Bright" panose="02040602050505020304" pitchFamily="18" charset="0"/>
              </a:rPr>
              <a:t>coordinate Asian citrus psyllid </a:t>
            </a:r>
            <a:r>
              <a:rPr lang="en-US" sz="2400" dirty="0">
                <a:solidFill>
                  <a:schemeClr val="bg1"/>
                </a:solidFill>
                <a:latin typeface="Lucida Bright" panose="02040602050505020304" pitchFamily="18" charset="0"/>
              </a:rPr>
              <a:t>control sprays to </a:t>
            </a:r>
            <a:r>
              <a:rPr lang="en-US" sz="2400" dirty="0" smtClean="0">
                <a:solidFill>
                  <a:schemeClr val="bg1"/>
                </a:solidFill>
                <a:latin typeface="Lucida Bright" panose="02040602050505020304" pitchFamily="18" charset="0"/>
              </a:rPr>
              <a:t>provide long-lasting </a:t>
            </a:r>
            <a:r>
              <a:rPr lang="en-US" sz="2400" dirty="0">
                <a:solidFill>
                  <a:schemeClr val="bg1"/>
                </a:solidFill>
                <a:latin typeface="Lucida Bright" panose="02040602050505020304" pitchFamily="18" charset="0"/>
              </a:rPr>
              <a:t>effective </a:t>
            </a:r>
            <a:r>
              <a:rPr lang="en-US" sz="2400" dirty="0" smtClean="0">
                <a:solidFill>
                  <a:schemeClr val="bg1"/>
                </a:solidFill>
                <a:latin typeface="Lucida Bright" panose="02040602050505020304" pitchFamily="18" charset="0"/>
              </a:rPr>
              <a:t>psyllid</a:t>
            </a:r>
          </a:p>
          <a:p>
            <a:r>
              <a:rPr lang="en-US" sz="2400" dirty="0" smtClean="0">
                <a:solidFill>
                  <a:schemeClr val="bg1"/>
                </a:solidFill>
                <a:latin typeface="Lucida Bright" panose="02040602050505020304" pitchFamily="18" charset="0"/>
              </a:rPr>
              <a:t>control to </a:t>
            </a:r>
            <a:r>
              <a:rPr lang="en-US" sz="2400" dirty="0">
                <a:solidFill>
                  <a:schemeClr val="bg1"/>
                </a:solidFill>
                <a:latin typeface="Lucida Bright" panose="02040602050505020304" pitchFamily="18" charset="0"/>
              </a:rPr>
              <a:t>minimize movement of </a:t>
            </a:r>
            <a:r>
              <a:rPr lang="en-US" sz="2400" dirty="0" smtClean="0">
                <a:solidFill>
                  <a:schemeClr val="bg1"/>
                </a:solidFill>
                <a:latin typeface="Lucida Bright" panose="02040602050505020304" pitchFamily="18" charset="0"/>
              </a:rPr>
              <a:t>psyllids</a:t>
            </a:r>
          </a:p>
          <a:p>
            <a:r>
              <a:rPr lang="en-US" sz="2400" dirty="0" smtClean="0">
                <a:solidFill>
                  <a:schemeClr val="bg1"/>
                </a:solidFill>
                <a:latin typeface="Lucida Bright" panose="02040602050505020304" pitchFamily="18" charset="0"/>
              </a:rPr>
              <a:t>between groves. Grower </a:t>
            </a:r>
            <a:r>
              <a:rPr lang="en-US" sz="2400" dirty="0">
                <a:solidFill>
                  <a:schemeClr val="bg1"/>
                </a:solidFill>
                <a:latin typeface="Lucida Bright" panose="02040602050505020304" pitchFamily="18" charset="0"/>
              </a:rPr>
              <a:t>participation </a:t>
            </a:r>
            <a:r>
              <a:rPr lang="en-US" sz="2400" dirty="0" smtClean="0">
                <a:solidFill>
                  <a:schemeClr val="bg1"/>
                </a:solidFill>
                <a:latin typeface="Lucida Bright" panose="02040602050505020304" pitchFamily="18" charset="0"/>
              </a:rPr>
              <a:t>in</a:t>
            </a:r>
          </a:p>
          <a:p>
            <a:r>
              <a:rPr lang="en-US" sz="2400" dirty="0" smtClean="0">
                <a:solidFill>
                  <a:schemeClr val="bg1"/>
                </a:solidFill>
                <a:latin typeface="Lucida Bright" panose="02040602050505020304" pitchFamily="18" charset="0"/>
              </a:rPr>
              <a:t>a </a:t>
            </a:r>
            <a:r>
              <a:rPr lang="en-US" sz="2400" dirty="0">
                <a:solidFill>
                  <a:schemeClr val="bg1"/>
                </a:solidFill>
                <a:latin typeface="Lucida Bright" panose="02040602050505020304" pitchFamily="18" charset="0"/>
              </a:rPr>
              <a:t>CHMA is </a:t>
            </a:r>
            <a:r>
              <a:rPr lang="en-US" sz="2400" dirty="0" smtClean="0">
                <a:solidFill>
                  <a:schemeClr val="bg1"/>
                </a:solidFill>
                <a:latin typeface="Lucida Bright" panose="02040602050505020304" pitchFamily="18" charset="0"/>
              </a:rPr>
              <a:t>voluntary. </a:t>
            </a:r>
            <a:r>
              <a:rPr lang="en-US" sz="2400" dirty="0">
                <a:solidFill>
                  <a:schemeClr val="bg1"/>
                </a:solidFill>
                <a:latin typeface="Lucida Bright" panose="02040602050505020304" pitchFamily="18" charset="0"/>
              </a:rPr>
              <a:t>  </a:t>
            </a:r>
            <a:r>
              <a:rPr lang="en-US" sz="2400" dirty="0" smtClean="0">
                <a:solidFill>
                  <a:schemeClr val="bg1"/>
                </a:solidFill>
                <a:latin typeface="Lucida Bright" panose="02040602050505020304" pitchFamily="18" charset="0"/>
              </a:rPr>
              <a:t>(2011)</a:t>
            </a:r>
            <a:endParaRPr lang="en-US" sz="2400" dirty="0">
              <a:solidFill>
                <a:schemeClr val="bg1"/>
              </a:solidFill>
              <a:latin typeface="Lucida Bright" panose="02040602050505020304" pitchFamily="18" charset="0"/>
            </a:endParaRPr>
          </a:p>
        </p:txBody>
      </p:sp>
      <p:sp>
        <p:nvSpPr>
          <p:cNvPr id="4" name="TextBox 3"/>
          <p:cNvSpPr txBox="1"/>
          <p:nvPr/>
        </p:nvSpPr>
        <p:spPr>
          <a:xfrm>
            <a:off x="5486400" y="3516868"/>
            <a:ext cx="3133842"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smtClean="0">
                <a:solidFill>
                  <a:prstClr val="black"/>
                </a:solidFill>
                <a:latin typeface="Lucida Bright" panose="02040602050505020304" pitchFamily="18" charset="0"/>
              </a:rPr>
              <a:t>UF/IFAS Citrus Extension</a:t>
            </a:r>
            <a:endParaRPr lang="en-US" dirty="0">
              <a:solidFill>
                <a:prstClr val="black"/>
              </a:solidFill>
              <a:latin typeface="Lucida Bright" panose="020406020505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666" y="5336494"/>
            <a:ext cx="2145859" cy="1295400"/>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533400" y="3516868"/>
            <a:ext cx="474519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smtClean="0">
                <a:solidFill>
                  <a:prstClr val="black"/>
                </a:solidFill>
                <a:latin typeface="Lucida Bright" panose="02040602050505020304" pitchFamily="18" charset="0"/>
              </a:rPr>
              <a:t>ACP- June 1998, Greening– August 2005</a:t>
            </a:r>
            <a:endParaRPr lang="en-US" dirty="0">
              <a:solidFill>
                <a:prstClr val="black"/>
              </a:solidFill>
              <a:latin typeface="Lucida Bright" panose="02040602050505020304" pitchFamily="18" charset="0"/>
            </a:endParaRPr>
          </a:p>
        </p:txBody>
      </p:sp>
    </p:spTree>
    <p:extLst>
      <p:ext uri="{BB962C8B-B14F-4D97-AF65-F5344CB8AC3E}">
        <p14:creationId xmlns:p14="http://schemas.microsoft.com/office/powerpoint/2010/main" val="35114010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61824"/>
            <a:ext cx="3432043" cy="4438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43400" y="4953000"/>
            <a:ext cx="4495800" cy="1785104"/>
          </a:xfrm>
          <a:prstGeom prst="rect">
            <a:avLst/>
          </a:prstGeom>
          <a:noFill/>
        </p:spPr>
        <p:txBody>
          <a:bodyPr wrap="square" rtlCol="0">
            <a:spAutoFit/>
          </a:bodyPr>
          <a:lstStyle/>
          <a:p>
            <a:r>
              <a:rPr lang="en-US" sz="2200" dirty="0">
                <a:solidFill>
                  <a:schemeClr val="bg1"/>
                </a:solidFill>
                <a:latin typeface="Lucida Bright" panose="02040602050505020304" pitchFamily="18" charset="0"/>
              </a:rPr>
              <a:t>Committee on the Strategic Planning for the </a:t>
            </a:r>
            <a:r>
              <a:rPr lang="en-US" sz="2200" dirty="0" smtClean="0">
                <a:solidFill>
                  <a:schemeClr val="bg1"/>
                </a:solidFill>
                <a:latin typeface="Lucida Bright" panose="02040602050505020304" pitchFamily="18" charset="0"/>
              </a:rPr>
              <a:t>Florida, Citrus Industry, National </a:t>
            </a:r>
            <a:r>
              <a:rPr lang="en-US" sz="2200" dirty="0">
                <a:solidFill>
                  <a:schemeClr val="bg1"/>
                </a:solidFill>
                <a:latin typeface="Lucida Bright" panose="02040602050505020304" pitchFamily="18" charset="0"/>
              </a:rPr>
              <a:t>Research </a:t>
            </a:r>
            <a:r>
              <a:rPr lang="en-US" sz="2200" dirty="0" smtClean="0">
                <a:solidFill>
                  <a:schemeClr val="bg1"/>
                </a:solidFill>
                <a:latin typeface="Lucida Bright" panose="02040602050505020304" pitchFamily="18" charset="0"/>
              </a:rPr>
              <a:t>Council, National Academy of Sciences. (2010) </a:t>
            </a:r>
            <a:endParaRPr lang="en-US" sz="2200" dirty="0">
              <a:solidFill>
                <a:schemeClr val="bg1"/>
              </a:solidFill>
              <a:latin typeface="Lucida Bright" panose="02040602050505020304" pitchFamily="18"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474" y="361822"/>
            <a:ext cx="3133926" cy="44387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915946" y="4953000"/>
            <a:ext cx="2970254" cy="769441"/>
          </a:xfrm>
          <a:prstGeom prst="rect">
            <a:avLst/>
          </a:prstGeom>
          <a:noFill/>
        </p:spPr>
        <p:txBody>
          <a:bodyPr wrap="square" rtlCol="0">
            <a:spAutoFit/>
          </a:bodyPr>
          <a:lstStyle/>
          <a:p>
            <a:r>
              <a:rPr lang="en-US" sz="2200" dirty="0" smtClean="0">
                <a:solidFill>
                  <a:schemeClr val="bg1"/>
                </a:solidFill>
                <a:latin typeface="Lucida Bright" panose="02040602050505020304" pitchFamily="18" charset="0"/>
              </a:rPr>
              <a:t>Original publication: </a:t>
            </a:r>
            <a:r>
              <a:rPr lang="en-US" sz="2200" dirty="0">
                <a:solidFill>
                  <a:schemeClr val="bg1"/>
                </a:solidFill>
                <a:latin typeface="Lucida Bright" panose="02040602050505020304" pitchFamily="18" charset="0"/>
              </a:rPr>
              <a:t>December 1999</a:t>
            </a:r>
          </a:p>
        </p:txBody>
      </p:sp>
    </p:spTree>
    <p:extLst>
      <p:ext uri="{BB962C8B-B14F-4D97-AF65-F5344CB8AC3E}">
        <p14:creationId xmlns:p14="http://schemas.microsoft.com/office/powerpoint/2010/main" val="15257406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990600"/>
            <a:ext cx="8610600" cy="5632311"/>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endParaRPr lang="en-US" b="1" u="sng" dirty="0" smtClean="0">
              <a:solidFill>
                <a:srgbClr val="FFC000"/>
              </a:solidFill>
              <a:effectLst>
                <a:outerShdw blurRad="38100" dist="38100" dir="2700000" algn="tl">
                  <a:srgbClr val="000000">
                    <a:alpha val="43137"/>
                  </a:srgbClr>
                </a:outerShdw>
              </a:effectLst>
              <a:latin typeface="Lucida Bright" panose="02040602050505020304" pitchFamily="18" charset="0"/>
            </a:endParaRPr>
          </a:p>
          <a:p>
            <a:r>
              <a:rPr lang="en-US" b="1" u="sng" dirty="0" smtClean="0">
                <a:solidFill>
                  <a:srgbClr val="FFC000"/>
                </a:solidFill>
                <a:effectLst>
                  <a:outerShdw blurRad="38100" dist="38100" dir="2700000" algn="tl">
                    <a:srgbClr val="000000">
                      <a:alpha val="43137"/>
                    </a:srgbClr>
                  </a:outerShdw>
                </a:effectLst>
                <a:latin typeface="Lucida Bright" panose="02040602050505020304" pitchFamily="18" charset="0"/>
              </a:rPr>
              <a:t>Tree </a:t>
            </a:r>
            <a:r>
              <a:rPr lang="en-US" b="1" u="sng" dirty="0">
                <a:solidFill>
                  <a:srgbClr val="FFC000"/>
                </a:solidFill>
                <a:effectLst>
                  <a:outerShdw blurRad="38100" dist="38100" dir="2700000" algn="tl">
                    <a:srgbClr val="000000">
                      <a:alpha val="43137"/>
                    </a:srgbClr>
                  </a:outerShdw>
                </a:effectLst>
                <a:latin typeface="Lucida Bright" panose="02040602050505020304" pitchFamily="18" charset="0"/>
              </a:rPr>
              <a:t>Removal</a:t>
            </a:r>
          </a:p>
          <a:p>
            <a:pPr lvl="1"/>
            <a:r>
              <a:rPr lang="en-US" dirty="0">
                <a:solidFill>
                  <a:srgbClr val="010F91"/>
                </a:solidFill>
                <a:latin typeface="Lucida Bright" panose="02040602050505020304" pitchFamily="18" charset="0"/>
              </a:rPr>
              <a:t>Ensure infected trees will not serve as a source inoculum</a:t>
            </a:r>
          </a:p>
          <a:p>
            <a:pPr lvl="1"/>
            <a:r>
              <a:rPr lang="en-US" dirty="0">
                <a:solidFill>
                  <a:srgbClr val="010F91"/>
                </a:solidFill>
                <a:latin typeface="Lucida Bright" panose="02040602050505020304" pitchFamily="18" charset="0"/>
              </a:rPr>
              <a:t>Pruning of </a:t>
            </a:r>
            <a:r>
              <a:rPr lang="en-US" dirty="0" smtClean="0">
                <a:solidFill>
                  <a:srgbClr val="010F91"/>
                </a:solidFill>
                <a:latin typeface="Lucida Bright" panose="02040602050505020304" pitchFamily="18" charset="0"/>
              </a:rPr>
              <a:t>symptomatic </a:t>
            </a:r>
            <a:r>
              <a:rPr lang="en-US" dirty="0">
                <a:solidFill>
                  <a:srgbClr val="010F91"/>
                </a:solidFill>
                <a:latin typeface="Lucida Bright" panose="02040602050505020304" pitchFamily="18" charset="0"/>
              </a:rPr>
              <a:t>branches </a:t>
            </a:r>
            <a:r>
              <a:rPr lang="en-US" dirty="0" smtClean="0">
                <a:solidFill>
                  <a:srgbClr val="010F91"/>
                </a:solidFill>
                <a:latin typeface="Lucida Bright" panose="02040602050505020304" pitchFamily="18" charset="0"/>
              </a:rPr>
              <a:t>is not </a:t>
            </a:r>
            <a:r>
              <a:rPr lang="en-US" dirty="0">
                <a:solidFill>
                  <a:srgbClr val="010F91"/>
                </a:solidFill>
                <a:latin typeface="Lucida Bright" panose="02040602050505020304" pitchFamily="18" charset="0"/>
              </a:rPr>
              <a:t>successful</a:t>
            </a:r>
          </a:p>
          <a:p>
            <a:r>
              <a:rPr lang="en-US" b="1" u="sng" dirty="0" smtClean="0">
                <a:solidFill>
                  <a:srgbClr val="FFC000"/>
                </a:solidFill>
                <a:effectLst>
                  <a:outerShdw blurRad="38100" dist="38100" dir="2700000" algn="tl">
                    <a:srgbClr val="000000">
                      <a:alpha val="43137"/>
                    </a:srgbClr>
                  </a:outerShdw>
                </a:effectLst>
                <a:latin typeface="Lucida Bright" panose="02040602050505020304" pitchFamily="18" charset="0"/>
              </a:rPr>
              <a:t>Propagation</a:t>
            </a:r>
            <a:endParaRPr lang="en-US" b="1" u="sng" dirty="0">
              <a:solidFill>
                <a:srgbClr val="FFC000"/>
              </a:solidFill>
              <a:effectLst>
                <a:outerShdw blurRad="38100" dist="38100" dir="2700000" algn="tl">
                  <a:srgbClr val="000000">
                    <a:alpha val="43137"/>
                  </a:srgbClr>
                </a:outerShdw>
              </a:effectLst>
              <a:latin typeface="Lucida Bright" panose="02040602050505020304" pitchFamily="18" charset="0"/>
            </a:endParaRPr>
          </a:p>
          <a:p>
            <a:pPr lvl="1"/>
            <a:r>
              <a:rPr lang="en-US" dirty="0" smtClean="0">
                <a:solidFill>
                  <a:srgbClr val="010F91"/>
                </a:solidFill>
                <a:latin typeface="Lucida Bright" panose="02040602050505020304" pitchFamily="18" charset="0"/>
              </a:rPr>
              <a:t>Use clean </a:t>
            </a:r>
            <a:r>
              <a:rPr lang="en-US" dirty="0">
                <a:solidFill>
                  <a:srgbClr val="010F91"/>
                </a:solidFill>
                <a:latin typeface="Lucida Bright" panose="02040602050505020304" pitchFamily="18" charset="0"/>
              </a:rPr>
              <a:t>bud </a:t>
            </a:r>
            <a:r>
              <a:rPr lang="en-US" dirty="0" smtClean="0">
                <a:solidFill>
                  <a:srgbClr val="010F91"/>
                </a:solidFill>
                <a:latin typeface="Lucida Bright" panose="02040602050505020304" pitchFamily="18" charset="0"/>
              </a:rPr>
              <a:t>wood, certified </a:t>
            </a:r>
            <a:r>
              <a:rPr lang="en-US" dirty="0">
                <a:solidFill>
                  <a:srgbClr val="010F91"/>
                </a:solidFill>
                <a:latin typeface="Lucida Bright" panose="02040602050505020304" pitchFamily="18" charset="0"/>
              </a:rPr>
              <a:t>healthy trees</a:t>
            </a:r>
          </a:p>
          <a:p>
            <a:pPr lvl="1"/>
            <a:r>
              <a:rPr lang="en-US" dirty="0" smtClean="0">
                <a:solidFill>
                  <a:srgbClr val="010F91"/>
                </a:solidFill>
                <a:latin typeface="Lucida Bright" panose="02040602050505020304" pitchFamily="18" charset="0"/>
              </a:rPr>
              <a:t>Purchase </a:t>
            </a:r>
            <a:r>
              <a:rPr lang="en-US" dirty="0">
                <a:solidFill>
                  <a:srgbClr val="010F91"/>
                </a:solidFill>
                <a:latin typeface="Lucida Bright" panose="02040602050505020304" pitchFamily="18" charset="0"/>
              </a:rPr>
              <a:t>trees from a certified nursery</a:t>
            </a:r>
          </a:p>
          <a:p>
            <a:r>
              <a:rPr lang="en-US" b="1" u="sng" dirty="0" smtClean="0">
                <a:solidFill>
                  <a:srgbClr val="FFC000"/>
                </a:solidFill>
                <a:effectLst>
                  <a:outerShdw blurRad="38100" dist="38100" dir="2700000" algn="tl">
                    <a:srgbClr val="000000">
                      <a:alpha val="43137"/>
                    </a:srgbClr>
                  </a:outerShdw>
                </a:effectLst>
                <a:latin typeface="Lucida Bright" panose="02040602050505020304" pitchFamily="18" charset="0"/>
              </a:rPr>
              <a:t>Scouting</a:t>
            </a:r>
          </a:p>
          <a:p>
            <a:pPr lvl="1" fontAlgn="base"/>
            <a:r>
              <a:rPr lang="en-US" dirty="0" smtClean="0">
                <a:solidFill>
                  <a:srgbClr val="010F91"/>
                </a:solidFill>
                <a:latin typeface="Lucida Bright" panose="02040602050505020304" pitchFamily="18" charset="0"/>
              </a:rPr>
              <a:t>Methods, frequency</a:t>
            </a:r>
          </a:p>
          <a:p>
            <a:pPr lvl="1" fontAlgn="base"/>
            <a:r>
              <a:rPr lang="en-US" dirty="0" smtClean="0">
                <a:solidFill>
                  <a:srgbClr val="010F91"/>
                </a:solidFill>
                <a:latin typeface="Lucida Bright" panose="02040602050505020304" pitchFamily="18" charset="0"/>
              </a:rPr>
              <a:t>Safety in the field</a:t>
            </a:r>
          </a:p>
          <a:p>
            <a:pPr fontAlgn="base"/>
            <a:r>
              <a:rPr lang="en-US" b="1" u="sng" dirty="0" smtClean="0">
                <a:solidFill>
                  <a:srgbClr val="FFC000"/>
                </a:solidFill>
                <a:effectLst>
                  <a:outerShdw blurRad="38100" dist="38100" dir="2700000" algn="tl">
                    <a:srgbClr val="000000">
                      <a:alpha val="43137"/>
                    </a:srgbClr>
                  </a:outerShdw>
                </a:effectLst>
                <a:latin typeface="Lucida Bright" panose="02040602050505020304" pitchFamily="18" charset="0"/>
              </a:rPr>
              <a:t>Asian </a:t>
            </a:r>
            <a:r>
              <a:rPr lang="en-US" b="1" u="sng" dirty="0">
                <a:solidFill>
                  <a:srgbClr val="FFC000"/>
                </a:solidFill>
                <a:effectLst>
                  <a:outerShdw blurRad="38100" dist="38100" dir="2700000" algn="tl">
                    <a:srgbClr val="000000">
                      <a:alpha val="43137"/>
                    </a:srgbClr>
                  </a:outerShdw>
                </a:effectLst>
                <a:latin typeface="Lucida Bright" panose="02040602050505020304" pitchFamily="18" charset="0"/>
              </a:rPr>
              <a:t>Citrus Psyllid </a:t>
            </a:r>
            <a:r>
              <a:rPr lang="en-US" b="1" u="sng" dirty="0" smtClean="0">
                <a:solidFill>
                  <a:srgbClr val="FFC000"/>
                </a:solidFill>
                <a:effectLst>
                  <a:outerShdw blurRad="38100" dist="38100" dir="2700000" algn="tl">
                    <a:srgbClr val="000000">
                      <a:alpha val="43137"/>
                    </a:srgbClr>
                  </a:outerShdw>
                </a:effectLst>
                <a:latin typeface="Lucida Bright" panose="02040602050505020304" pitchFamily="18" charset="0"/>
              </a:rPr>
              <a:t>Management</a:t>
            </a:r>
          </a:p>
          <a:p>
            <a:pPr fontAlgn="base"/>
            <a:r>
              <a:rPr lang="en-US" dirty="0">
                <a:solidFill>
                  <a:prstClr val="white"/>
                </a:solidFill>
                <a:latin typeface="Lucida Bright" panose="02040602050505020304" pitchFamily="18" charset="0"/>
              </a:rPr>
              <a:t> </a:t>
            </a:r>
            <a:r>
              <a:rPr lang="en-US" dirty="0" smtClean="0">
                <a:solidFill>
                  <a:prstClr val="white"/>
                </a:solidFill>
                <a:latin typeface="Lucida Bright" panose="02040602050505020304" pitchFamily="18" charset="0"/>
              </a:rPr>
              <a:t>      </a:t>
            </a:r>
            <a:r>
              <a:rPr lang="en-US" dirty="0" smtClean="0">
                <a:solidFill>
                  <a:srgbClr val="010F91"/>
                </a:solidFill>
                <a:latin typeface="Lucida Bright" panose="02040602050505020304" pitchFamily="18" charset="0"/>
              </a:rPr>
              <a:t>Biological </a:t>
            </a:r>
            <a:r>
              <a:rPr lang="en-US" dirty="0">
                <a:solidFill>
                  <a:srgbClr val="010F91"/>
                </a:solidFill>
                <a:latin typeface="Lucida Bright" panose="02040602050505020304" pitchFamily="18" charset="0"/>
              </a:rPr>
              <a:t>control </a:t>
            </a:r>
            <a:endParaRPr lang="en-US" dirty="0" smtClean="0">
              <a:solidFill>
                <a:srgbClr val="010F91"/>
              </a:solidFill>
              <a:latin typeface="Lucida Bright" panose="02040602050505020304" pitchFamily="18" charset="0"/>
            </a:endParaRPr>
          </a:p>
          <a:p>
            <a:pPr lvl="1" fontAlgn="base"/>
            <a:r>
              <a:rPr lang="en-US" dirty="0" smtClean="0">
                <a:solidFill>
                  <a:srgbClr val="010F91"/>
                </a:solidFill>
                <a:latin typeface="Lucida Bright" panose="02040602050505020304" pitchFamily="18" charset="0"/>
              </a:rPr>
              <a:t>Area </a:t>
            </a:r>
            <a:r>
              <a:rPr lang="en-US" dirty="0">
                <a:solidFill>
                  <a:srgbClr val="010F91"/>
                </a:solidFill>
                <a:latin typeface="Lucida Bright" panose="02040602050505020304" pitchFamily="18" charset="0"/>
              </a:rPr>
              <a:t>wide spay programs through </a:t>
            </a:r>
            <a:r>
              <a:rPr lang="en-US" dirty="0" smtClean="0">
                <a:solidFill>
                  <a:srgbClr val="010F91"/>
                </a:solidFill>
                <a:latin typeface="Lucida Bright" panose="02040602050505020304" pitchFamily="18" charset="0"/>
              </a:rPr>
              <a:t>CHEMAs </a:t>
            </a:r>
          </a:p>
          <a:p>
            <a:pPr lvl="1" fontAlgn="base"/>
            <a:r>
              <a:rPr lang="en-US" dirty="0" smtClean="0">
                <a:solidFill>
                  <a:srgbClr val="010F91"/>
                </a:solidFill>
                <a:latin typeface="Lucida Bright" panose="02040602050505020304" pitchFamily="18" charset="0"/>
              </a:rPr>
              <a:t>Speed sprayer</a:t>
            </a:r>
            <a:r>
              <a:rPr lang="en-US" dirty="0">
                <a:solidFill>
                  <a:srgbClr val="010F91"/>
                </a:solidFill>
                <a:latin typeface="Lucida Bright" panose="02040602050505020304" pitchFamily="18" charset="0"/>
              </a:rPr>
              <a:t> and aerial </a:t>
            </a:r>
            <a:r>
              <a:rPr lang="en-US" dirty="0" smtClean="0">
                <a:solidFill>
                  <a:srgbClr val="010F91"/>
                </a:solidFill>
                <a:latin typeface="Lucida Bright" panose="02040602050505020304" pitchFamily="18" charset="0"/>
              </a:rPr>
              <a:t>application </a:t>
            </a:r>
          </a:p>
          <a:p>
            <a:pPr fontAlgn="base"/>
            <a:r>
              <a:rPr lang="en-US" b="1" u="sng" dirty="0" smtClean="0">
                <a:solidFill>
                  <a:srgbClr val="FFC000"/>
                </a:solidFill>
                <a:effectLst>
                  <a:outerShdw blurRad="38100" dist="38100" dir="2700000" algn="tl">
                    <a:srgbClr val="000000">
                      <a:alpha val="43137"/>
                    </a:srgbClr>
                  </a:outerShdw>
                </a:effectLst>
                <a:latin typeface="Lucida Bright" panose="02040602050505020304" pitchFamily="18" charset="0"/>
              </a:rPr>
              <a:t>Alternate Host Plants</a:t>
            </a:r>
          </a:p>
          <a:p>
            <a:pPr defTabSz="457200" fontAlgn="base"/>
            <a:r>
              <a:rPr lang="en-US" dirty="0" smtClean="0">
                <a:solidFill>
                  <a:prstClr val="white"/>
                </a:solidFill>
                <a:latin typeface="Lucida Bright" panose="02040602050505020304" pitchFamily="18" charset="0"/>
              </a:rPr>
              <a:t>	</a:t>
            </a:r>
            <a:r>
              <a:rPr lang="en-US" dirty="0" smtClean="0">
                <a:solidFill>
                  <a:srgbClr val="010F91"/>
                </a:solidFill>
                <a:latin typeface="Lucida Bright" panose="02040602050505020304" pitchFamily="18" charset="0"/>
              </a:rPr>
              <a:t>Orange jasmine</a:t>
            </a:r>
          </a:p>
          <a:p>
            <a:pPr defTabSz="457200" fontAlgn="base"/>
            <a:r>
              <a:rPr lang="en-US" dirty="0" smtClean="0">
                <a:solidFill>
                  <a:srgbClr val="010F91"/>
                </a:solidFill>
                <a:latin typeface="Lucida Bright" panose="02040602050505020304" pitchFamily="18" charset="0"/>
              </a:rPr>
              <a:t>	Box orange, etc.</a:t>
            </a:r>
          </a:p>
          <a:p>
            <a:r>
              <a:rPr lang="en-US" b="1" u="sng" dirty="0" smtClean="0">
                <a:solidFill>
                  <a:srgbClr val="FFC000"/>
                </a:solidFill>
                <a:effectLst>
                  <a:outerShdw blurRad="38100" dist="38100" dir="2700000" algn="tl">
                    <a:srgbClr val="000000">
                      <a:alpha val="43137"/>
                    </a:srgbClr>
                  </a:outerShdw>
                </a:effectLst>
                <a:latin typeface="Lucida Bright" panose="02040602050505020304" pitchFamily="18" charset="0"/>
              </a:rPr>
              <a:t>Antibacterial </a:t>
            </a:r>
            <a:r>
              <a:rPr lang="en-US" b="1" u="sng" dirty="0">
                <a:solidFill>
                  <a:srgbClr val="FFC000"/>
                </a:solidFill>
                <a:effectLst>
                  <a:outerShdw blurRad="38100" dist="38100" dir="2700000" algn="tl">
                    <a:srgbClr val="000000">
                      <a:alpha val="43137"/>
                    </a:srgbClr>
                  </a:outerShdw>
                </a:effectLst>
                <a:latin typeface="Lucida Bright" panose="02040602050505020304" pitchFamily="18" charset="0"/>
              </a:rPr>
              <a:t>Management</a:t>
            </a:r>
          </a:p>
          <a:p>
            <a:pPr lvl="1"/>
            <a:r>
              <a:rPr lang="en-US" dirty="0">
                <a:solidFill>
                  <a:srgbClr val="010F91"/>
                </a:solidFill>
                <a:latin typeface="Lucida Bright" panose="02040602050505020304" pitchFamily="18" charset="0"/>
              </a:rPr>
              <a:t>Antibacterial </a:t>
            </a:r>
            <a:r>
              <a:rPr lang="en-US" dirty="0" smtClean="0">
                <a:solidFill>
                  <a:srgbClr val="010F91"/>
                </a:solidFill>
                <a:latin typeface="Lucida Bright" panose="02040602050505020304" pitchFamily="18" charset="0"/>
              </a:rPr>
              <a:t>Products </a:t>
            </a:r>
            <a:endParaRPr lang="en-US" dirty="0">
              <a:solidFill>
                <a:srgbClr val="010F91"/>
              </a:solidFill>
              <a:latin typeface="Lucida Bright" panose="02040602050505020304" pitchFamily="18" charset="0"/>
            </a:endParaRPr>
          </a:p>
          <a:p>
            <a:pPr lvl="1"/>
            <a:r>
              <a:rPr lang="en-US" dirty="0">
                <a:solidFill>
                  <a:srgbClr val="010F91"/>
                </a:solidFill>
                <a:latin typeface="Lucida Bright" panose="02040602050505020304" pitchFamily="18" charset="0"/>
              </a:rPr>
              <a:t>Crisis </a:t>
            </a:r>
            <a:r>
              <a:rPr lang="en-US" dirty="0" smtClean="0">
                <a:solidFill>
                  <a:srgbClr val="010F91"/>
                </a:solidFill>
                <a:latin typeface="Lucida Bright" panose="02040602050505020304" pitchFamily="18" charset="0"/>
              </a:rPr>
              <a:t>Declaration</a:t>
            </a:r>
            <a:endParaRPr lang="en-US" dirty="0">
              <a:solidFill>
                <a:srgbClr val="010F91"/>
              </a:solidFill>
              <a:latin typeface="Lucida Bright" panose="02040602050505020304" pitchFamily="18" charset="0"/>
            </a:endParaRPr>
          </a:p>
        </p:txBody>
      </p:sp>
      <p:sp>
        <p:nvSpPr>
          <p:cNvPr id="4" name="TextBox 3"/>
          <p:cNvSpPr txBox="1"/>
          <p:nvPr/>
        </p:nvSpPr>
        <p:spPr>
          <a:xfrm>
            <a:off x="609600" y="152400"/>
            <a:ext cx="7958470"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4000" b="1" dirty="0" smtClean="0">
                <a:solidFill>
                  <a:srgbClr val="01109D"/>
                </a:solidFill>
                <a:latin typeface="Lucida Bright" panose="02040602050505020304" pitchFamily="18" charset="0"/>
              </a:rPr>
              <a:t>Citrus Greening Disease IPM</a:t>
            </a:r>
            <a:endParaRPr lang="en-US" sz="4000" b="1" dirty="0">
              <a:solidFill>
                <a:srgbClr val="01109D"/>
              </a:solidFill>
              <a:latin typeface="Lucida Bright" panose="02040602050505020304" pitchFamily="18" charset="0"/>
            </a:endParaRPr>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867400" y="2288223"/>
            <a:ext cx="2819400" cy="3731778"/>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8887" y="1152840"/>
            <a:ext cx="2953313" cy="3711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1884" y="5105399"/>
            <a:ext cx="598716" cy="8382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684988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1"/>
          <p:cNvSpPr txBox="1">
            <a:spLocks noChangeArrowheads="1"/>
          </p:cNvSpPr>
          <p:nvPr/>
        </p:nvSpPr>
        <p:spPr bwMode="auto">
          <a:xfrm>
            <a:off x="533400" y="838200"/>
            <a:ext cx="35052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defRPr/>
            </a:pPr>
            <a:r>
              <a:rPr lang="en-US" altLang="en-US" sz="4000" b="1" dirty="0" smtClean="0">
                <a:solidFill>
                  <a:srgbClr val="66FF33"/>
                </a:solidFill>
                <a:effectLst>
                  <a:outerShdw blurRad="38100" dist="38100" dir="2700000" algn="tl">
                    <a:srgbClr val="000000">
                      <a:alpha val="43137"/>
                    </a:srgbClr>
                  </a:outerShdw>
                </a:effectLst>
                <a:latin typeface="Lucida Bright" pitchFamily="18" charset="0"/>
              </a:rPr>
              <a:t>EDIS IPM-206 Mole Cricket IPM Guide for Florida</a:t>
            </a:r>
          </a:p>
        </p:txBody>
      </p:sp>
      <p:sp>
        <p:nvSpPr>
          <p:cNvPr id="2" name="TextBox 2"/>
          <p:cNvSpPr txBox="1">
            <a:spLocks noChangeArrowheads="1"/>
          </p:cNvSpPr>
          <p:nvPr/>
        </p:nvSpPr>
        <p:spPr bwMode="auto">
          <a:xfrm>
            <a:off x="533400" y="4114800"/>
            <a:ext cx="3352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dirty="0" smtClean="0">
                <a:solidFill>
                  <a:srgbClr val="FFFF00"/>
                </a:solidFill>
                <a:latin typeface="Lucida Bright" pitchFamily="18" charset="0"/>
              </a:rPr>
              <a:t>http://edis.ifas.ufl.edu/in1021</a:t>
            </a:r>
          </a:p>
        </p:txBody>
      </p:sp>
      <p:pic>
        <p:nvPicPr>
          <p:cNvPr id="30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57200"/>
            <a:ext cx="4127500" cy="5999163"/>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569800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edis.ifas.ufl.edu/LyraEDISServlet?command=getScreenImage&amp;oid=60943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03313"/>
            <a:ext cx="7164388" cy="537368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099" name="TextBox 1"/>
          <p:cNvSpPr txBox="1">
            <a:spLocks noChangeArrowheads="1"/>
          </p:cNvSpPr>
          <p:nvPr/>
        </p:nvSpPr>
        <p:spPr bwMode="auto">
          <a:xfrm>
            <a:off x="6324600" y="5972175"/>
            <a:ext cx="17922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400" dirty="0" smtClean="0">
                <a:solidFill>
                  <a:srgbClr val="FFFFFF"/>
                </a:solidFill>
              </a:rPr>
              <a:t>E</a:t>
            </a:r>
            <a:r>
              <a:rPr lang="en-US" altLang="en-US" sz="1400" dirty="0" smtClean="0">
                <a:solidFill>
                  <a:srgbClr val="FFFFFF"/>
                </a:solidFill>
              </a:rPr>
              <a:t>. A. </a:t>
            </a:r>
            <a:r>
              <a:rPr lang="en-US" altLang="en-US" sz="1400" dirty="0" smtClean="0">
                <a:solidFill>
                  <a:srgbClr val="FFFFFF"/>
                </a:solidFill>
              </a:rPr>
              <a:t>Buss, UF/IFAS</a:t>
            </a:r>
          </a:p>
        </p:txBody>
      </p:sp>
      <p:pic>
        <p:nvPicPr>
          <p:cNvPr id="4100" name="Picture 6" descr="http://edis.ifas.ufl.edu/LyraEDISServlet?command=getScreenImage&amp;oid=15405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409950"/>
            <a:ext cx="3581400" cy="26860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101" name="Picture 7" descr="\\ad.ufl.edu\ifas\ENTNEM\Users\ishbua\My Documents\Documents\Mole Crickets\mole cricket tunnels_mound_EBu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352550"/>
            <a:ext cx="2354263" cy="17716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43000" y="152400"/>
            <a:ext cx="6973888" cy="708025"/>
          </a:xfrm>
          <a:prstGeom prst="rect">
            <a:avLst/>
          </a:prstGeom>
          <a:noFill/>
        </p:spPr>
        <p:txBody>
          <a:bodyPr>
            <a:spAutoFit/>
          </a:bodyPr>
          <a:lstStyle/>
          <a:p>
            <a:pPr fontAlgn="base">
              <a:spcBef>
                <a:spcPct val="0"/>
              </a:spcBef>
              <a:spcAft>
                <a:spcPct val="0"/>
              </a:spcAft>
              <a:defRPr/>
            </a:pPr>
            <a:r>
              <a:rPr lang="en-US" sz="4000" b="1" dirty="0">
                <a:solidFill>
                  <a:srgbClr val="66FF33"/>
                </a:solidFill>
                <a:effectLst>
                  <a:outerShdw blurRad="38100" dist="38100" dir="2700000" algn="tl">
                    <a:srgbClr val="000000">
                      <a:alpha val="43137"/>
                    </a:srgbClr>
                  </a:outerShdw>
                </a:effectLst>
                <a:latin typeface="Lucida Bright" panose="02040602050505020304" pitchFamily="18" charset="0"/>
              </a:rPr>
              <a:t>Section 1: Observe Damage</a:t>
            </a:r>
          </a:p>
        </p:txBody>
      </p:sp>
      <p:pic>
        <p:nvPicPr>
          <p:cNvPr id="4103" name="Picture 2" descr="slide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5113" y="1435100"/>
            <a:ext cx="1828800" cy="137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4528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C01035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6188" y="1295400"/>
            <a:ext cx="6602412" cy="49530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19200" y="152400"/>
            <a:ext cx="6858000" cy="706438"/>
          </a:xfrm>
          <a:prstGeom prst="rect">
            <a:avLst/>
          </a:prstGeom>
          <a:noFill/>
        </p:spPr>
        <p:txBody>
          <a:bodyPr>
            <a:spAutoFit/>
          </a:bodyPr>
          <a:lstStyle/>
          <a:p>
            <a:pPr fontAlgn="base">
              <a:spcBef>
                <a:spcPct val="0"/>
              </a:spcBef>
              <a:spcAft>
                <a:spcPct val="0"/>
              </a:spcAft>
              <a:defRPr/>
            </a:pPr>
            <a:r>
              <a:rPr lang="en-US" sz="4000" b="1" dirty="0">
                <a:solidFill>
                  <a:srgbClr val="66FF33"/>
                </a:solidFill>
                <a:effectLst>
                  <a:outerShdw blurRad="38100" dist="38100" dir="2700000" algn="tl">
                    <a:srgbClr val="000000">
                      <a:alpha val="43137"/>
                    </a:srgbClr>
                  </a:outerShdw>
                </a:effectLst>
                <a:latin typeface="Lucida Bright" panose="02040602050505020304" pitchFamily="18" charset="0"/>
              </a:rPr>
              <a:t>Section 2: Collect Samples</a:t>
            </a:r>
          </a:p>
        </p:txBody>
      </p:sp>
    </p:spTree>
    <p:extLst>
      <p:ext uri="{BB962C8B-B14F-4D97-AF65-F5344CB8AC3E}">
        <p14:creationId xmlns:p14="http://schemas.microsoft.com/office/powerpoint/2010/main" val="4177524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6400800" cy="1143000"/>
          </a:xfrm>
        </p:spPr>
        <p:txBody>
          <a:bodyPr/>
          <a:lstStyle/>
          <a:p>
            <a:pPr>
              <a:defRPr/>
            </a:pPr>
            <a:r>
              <a:rPr lang="en-US" sz="4000" b="1" dirty="0" smtClean="0">
                <a:solidFill>
                  <a:srgbClr val="66FF33"/>
                </a:solidFill>
                <a:effectLst>
                  <a:outerShdw blurRad="38100" dist="38100" dir="2700000" algn="tl">
                    <a:srgbClr val="000000">
                      <a:alpha val="43137"/>
                    </a:srgbClr>
                  </a:outerShdw>
                </a:effectLst>
                <a:latin typeface="Lucida Bright" panose="02040602050505020304" pitchFamily="18" charset="0"/>
              </a:rPr>
              <a:t>Section 3: Identify Pest</a:t>
            </a:r>
            <a:endParaRPr lang="en-US" sz="4000" b="1" dirty="0">
              <a:solidFill>
                <a:srgbClr val="66FF33"/>
              </a:solidFill>
              <a:effectLst>
                <a:outerShdw blurRad="38100" dist="38100" dir="2700000" algn="tl">
                  <a:srgbClr val="000000">
                    <a:alpha val="43137"/>
                  </a:srgbClr>
                </a:outerShdw>
              </a:effectLst>
              <a:latin typeface="Lucida Bright" panose="02040602050505020304" pitchFamily="18" charset="0"/>
            </a:endParaRPr>
          </a:p>
        </p:txBody>
      </p:sp>
      <p:pic>
        <p:nvPicPr>
          <p:cNvPr id="6147" name="Picture 2" descr="http://edis.ifas.ufl.edu/LyraEDISServlet?command=getScreenImage&amp;oid=57331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63" y="1676400"/>
            <a:ext cx="1949450" cy="45720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14650" y="1911350"/>
            <a:ext cx="5619750" cy="4032250"/>
          </a:xfrm>
          <a:prstGeom prst="rect">
            <a:avLst/>
          </a:prstGeom>
          <a:noFill/>
        </p:spPr>
        <p:txBody>
          <a:bodyPr wrap="none">
            <a:spAutoFit/>
          </a:bodyPr>
          <a:lstStyle/>
          <a:p>
            <a:pPr fontAlgn="base">
              <a:spcBef>
                <a:spcPct val="0"/>
              </a:spcBef>
              <a:spcAft>
                <a:spcPct val="0"/>
              </a:spcAft>
              <a:defRPr/>
            </a:pPr>
            <a:r>
              <a:rPr lang="en-US" sz="3200" dirty="0">
                <a:solidFill>
                  <a:srgbClr val="FFFFFF"/>
                </a:solidFill>
                <a:effectLst>
                  <a:outerShdw blurRad="38100" dist="38100" dir="2700000" algn="tl">
                    <a:srgbClr val="000000">
                      <a:alpha val="43137"/>
                    </a:srgbClr>
                  </a:outerShdw>
                </a:effectLst>
                <a:latin typeface="Lucida Bright" panose="02040602050505020304" pitchFamily="18" charset="0"/>
              </a:rPr>
              <a:t>Tawny mole cricket</a:t>
            </a:r>
          </a:p>
          <a:p>
            <a:pPr fontAlgn="base">
              <a:spcBef>
                <a:spcPct val="0"/>
              </a:spcBef>
              <a:spcAft>
                <a:spcPct val="0"/>
              </a:spcAft>
              <a:defRPr/>
            </a:pPr>
            <a:r>
              <a:rPr lang="en-US" sz="3200" dirty="0">
                <a:solidFill>
                  <a:srgbClr val="FFFFFF"/>
                </a:solidFill>
                <a:effectLst>
                  <a:outerShdw blurRad="38100" dist="38100" dir="2700000" algn="tl">
                    <a:srgbClr val="000000">
                      <a:alpha val="43137"/>
                    </a:srgbClr>
                  </a:outerShdw>
                </a:effectLst>
                <a:latin typeface="Lucida Bright" panose="02040602050505020304" pitchFamily="18" charset="0"/>
              </a:rPr>
              <a:t>    </a:t>
            </a:r>
            <a:r>
              <a:rPr lang="en-US" sz="3200" dirty="0" err="1">
                <a:solidFill>
                  <a:srgbClr val="FFFFFF"/>
                </a:solidFill>
                <a:effectLst>
                  <a:outerShdw blurRad="38100" dist="38100" dir="2700000" algn="tl">
                    <a:srgbClr val="000000">
                      <a:alpha val="43137"/>
                    </a:srgbClr>
                  </a:outerShdw>
                </a:effectLst>
                <a:latin typeface="Lucida Bright" panose="02040602050505020304" pitchFamily="18" charset="0"/>
              </a:rPr>
              <a:t>Scapteriscus</a:t>
            </a:r>
            <a:r>
              <a:rPr lang="en-US" sz="3200" dirty="0">
                <a:solidFill>
                  <a:srgbClr val="FFFFFF"/>
                </a:solidFill>
                <a:effectLst>
                  <a:outerShdw blurRad="38100" dist="38100" dir="2700000" algn="tl">
                    <a:srgbClr val="000000">
                      <a:alpha val="43137"/>
                    </a:srgbClr>
                  </a:outerShdw>
                </a:effectLst>
                <a:latin typeface="Lucida Bright" panose="02040602050505020304" pitchFamily="18" charset="0"/>
              </a:rPr>
              <a:t> </a:t>
            </a:r>
            <a:r>
              <a:rPr lang="en-US" sz="3200" dirty="0" err="1">
                <a:solidFill>
                  <a:srgbClr val="FFFFFF"/>
                </a:solidFill>
                <a:effectLst>
                  <a:outerShdw blurRad="38100" dist="38100" dir="2700000" algn="tl">
                    <a:srgbClr val="000000">
                      <a:alpha val="43137"/>
                    </a:srgbClr>
                  </a:outerShdw>
                </a:effectLst>
                <a:latin typeface="Lucida Bright" panose="02040602050505020304" pitchFamily="18" charset="0"/>
              </a:rPr>
              <a:t>vicinus</a:t>
            </a:r>
            <a:endParaRPr lang="en-US" sz="3200" dirty="0">
              <a:solidFill>
                <a:srgbClr val="FFFFFF"/>
              </a:solidFill>
              <a:effectLst>
                <a:outerShdw blurRad="38100" dist="38100" dir="2700000" algn="tl">
                  <a:srgbClr val="000000">
                    <a:alpha val="43137"/>
                  </a:srgbClr>
                </a:outerShdw>
              </a:effectLst>
              <a:latin typeface="Lucida Bright" panose="02040602050505020304" pitchFamily="18" charset="0"/>
            </a:endParaRPr>
          </a:p>
          <a:p>
            <a:pPr fontAlgn="base">
              <a:spcBef>
                <a:spcPct val="0"/>
              </a:spcBef>
              <a:spcAft>
                <a:spcPct val="0"/>
              </a:spcAft>
              <a:defRPr/>
            </a:pPr>
            <a:endParaRPr lang="en-US" sz="3200" dirty="0">
              <a:solidFill>
                <a:srgbClr val="FFFFFF"/>
              </a:solidFill>
              <a:effectLst>
                <a:outerShdw blurRad="38100" dist="38100" dir="2700000" algn="tl">
                  <a:srgbClr val="000000">
                    <a:alpha val="43137"/>
                  </a:srgbClr>
                </a:outerShdw>
              </a:effectLst>
              <a:latin typeface="Lucida Bright" panose="02040602050505020304" pitchFamily="18" charset="0"/>
            </a:endParaRPr>
          </a:p>
          <a:p>
            <a:pPr fontAlgn="base">
              <a:spcBef>
                <a:spcPct val="0"/>
              </a:spcBef>
              <a:spcAft>
                <a:spcPct val="0"/>
              </a:spcAft>
              <a:defRPr/>
            </a:pPr>
            <a:r>
              <a:rPr lang="en-US" sz="3200" dirty="0">
                <a:solidFill>
                  <a:srgbClr val="FFFFFF"/>
                </a:solidFill>
                <a:effectLst>
                  <a:outerShdw blurRad="38100" dist="38100" dir="2700000" algn="tl">
                    <a:srgbClr val="000000">
                      <a:alpha val="43137"/>
                    </a:srgbClr>
                  </a:outerShdw>
                </a:effectLst>
                <a:latin typeface="Lucida Bright" panose="02040602050505020304" pitchFamily="18" charset="0"/>
              </a:rPr>
              <a:t>Southern mole cricket</a:t>
            </a:r>
          </a:p>
          <a:p>
            <a:pPr fontAlgn="base">
              <a:spcBef>
                <a:spcPct val="0"/>
              </a:spcBef>
              <a:spcAft>
                <a:spcPct val="0"/>
              </a:spcAft>
              <a:defRPr/>
            </a:pPr>
            <a:r>
              <a:rPr lang="en-US" sz="3200" dirty="0">
                <a:solidFill>
                  <a:srgbClr val="FFFFFF"/>
                </a:solidFill>
                <a:effectLst>
                  <a:outerShdw blurRad="38100" dist="38100" dir="2700000" algn="tl">
                    <a:srgbClr val="000000">
                      <a:alpha val="43137"/>
                    </a:srgbClr>
                  </a:outerShdw>
                </a:effectLst>
                <a:latin typeface="Lucida Bright" panose="02040602050505020304" pitchFamily="18" charset="0"/>
              </a:rPr>
              <a:t>    </a:t>
            </a:r>
            <a:r>
              <a:rPr lang="en-US" sz="3200" dirty="0" err="1">
                <a:solidFill>
                  <a:srgbClr val="FFFFFF"/>
                </a:solidFill>
                <a:effectLst>
                  <a:outerShdw blurRad="38100" dist="38100" dir="2700000" algn="tl">
                    <a:srgbClr val="000000">
                      <a:alpha val="43137"/>
                    </a:srgbClr>
                  </a:outerShdw>
                </a:effectLst>
                <a:latin typeface="Lucida Bright" panose="02040602050505020304" pitchFamily="18" charset="0"/>
              </a:rPr>
              <a:t>Scapteriscus</a:t>
            </a:r>
            <a:r>
              <a:rPr lang="en-US" sz="3200" dirty="0">
                <a:solidFill>
                  <a:srgbClr val="FFFFFF"/>
                </a:solidFill>
                <a:effectLst>
                  <a:outerShdw blurRad="38100" dist="38100" dir="2700000" algn="tl">
                    <a:srgbClr val="000000">
                      <a:alpha val="43137"/>
                    </a:srgbClr>
                  </a:outerShdw>
                </a:effectLst>
                <a:latin typeface="Lucida Bright" panose="02040602050505020304" pitchFamily="18" charset="0"/>
              </a:rPr>
              <a:t> </a:t>
            </a:r>
            <a:r>
              <a:rPr lang="en-US" sz="3200" dirty="0" err="1">
                <a:solidFill>
                  <a:srgbClr val="FFFFFF"/>
                </a:solidFill>
                <a:effectLst>
                  <a:outerShdw blurRad="38100" dist="38100" dir="2700000" algn="tl">
                    <a:srgbClr val="000000">
                      <a:alpha val="43137"/>
                    </a:srgbClr>
                  </a:outerShdw>
                </a:effectLst>
                <a:latin typeface="Lucida Bright" panose="02040602050505020304" pitchFamily="18" charset="0"/>
              </a:rPr>
              <a:t>borellii</a:t>
            </a:r>
            <a:endParaRPr lang="en-US" sz="3200" dirty="0">
              <a:solidFill>
                <a:srgbClr val="FFFFFF"/>
              </a:solidFill>
              <a:effectLst>
                <a:outerShdw blurRad="38100" dist="38100" dir="2700000" algn="tl">
                  <a:srgbClr val="000000">
                    <a:alpha val="43137"/>
                  </a:srgbClr>
                </a:outerShdw>
              </a:effectLst>
              <a:latin typeface="Lucida Bright" panose="02040602050505020304" pitchFamily="18" charset="0"/>
            </a:endParaRPr>
          </a:p>
          <a:p>
            <a:pPr fontAlgn="base">
              <a:spcBef>
                <a:spcPct val="0"/>
              </a:spcBef>
              <a:spcAft>
                <a:spcPct val="0"/>
              </a:spcAft>
              <a:defRPr/>
            </a:pPr>
            <a:endParaRPr lang="en-US" sz="3200" dirty="0">
              <a:solidFill>
                <a:srgbClr val="FFFFFF"/>
              </a:solidFill>
              <a:effectLst>
                <a:outerShdw blurRad="38100" dist="38100" dir="2700000" algn="tl">
                  <a:srgbClr val="000000">
                    <a:alpha val="43137"/>
                  </a:srgbClr>
                </a:outerShdw>
              </a:effectLst>
              <a:latin typeface="Lucida Bright" panose="02040602050505020304" pitchFamily="18" charset="0"/>
            </a:endParaRPr>
          </a:p>
          <a:p>
            <a:pPr fontAlgn="base">
              <a:spcBef>
                <a:spcPct val="0"/>
              </a:spcBef>
              <a:spcAft>
                <a:spcPct val="0"/>
              </a:spcAft>
              <a:defRPr/>
            </a:pPr>
            <a:r>
              <a:rPr lang="en-US" sz="3200" dirty="0" err="1">
                <a:solidFill>
                  <a:srgbClr val="FFFFFF"/>
                </a:solidFill>
                <a:effectLst>
                  <a:outerShdw blurRad="38100" dist="38100" dir="2700000" algn="tl">
                    <a:srgbClr val="000000">
                      <a:alpha val="43137"/>
                    </a:srgbClr>
                  </a:outerShdw>
                </a:effectLst>
                <a:latin typeface="Lucida Bright" panose="02040602050505020304" pitchFamily="18" charset="0"/>
              </a:rPr>
              <a:t>Shortwinged</a:t>
            </a:r>
            <a:r>
              <a:rPr lang="en-US" sz="3200" dirty="0">
                <a:solidFill>
                  <a:srgbClr val="FFFFFF"/>
                </a:solidFill>
                <a:effectLst>
                  <a:outerShdw blurRad="38100" dist="38100" dir="2700000" algn="tl">
                    <a:srgbClr val="000000">
                      <a:alpha val="43137"/>
                    </a:srgbClr>
                  </a:outerShdw>
                </a:effectLst>
                <a:latin typeface="Lucida Bright" panose="02040602050505020304" pitchFamily="18" charset="0"/>
              </a:rPr>
              <a:t> mole cricket</a:t>
            </a:r>
          </a:p>
          <a:p>
            <a:pPr fontAlgn="base">
              <a:spcBef>
                <a:spcPct val="0"/>
              </a:spcBef>
              <a:spcAft>
                <a:spcPct val="0"/>
              </a:spcAft>
              <a:defRPr/>
            </a:pPr>
            <a:r>
              <a:rPr lang="en-US" sz="3200" dirty="0">
                <a:solidFill>
                  <a:srgbClr val="FFFFFF"/>
                </a:solidFill>
                <a:effectLst>
                  <a:outerShdw blurRad="38100" dist="38100" dir="2700000" algn="tl">
                    <a:srgbClr val="000000">
                      <a:alpha val="43137"/>
                    </a:srgbClr>
                  </a:outerShdw>
                </a:effectLst>
                <a:latin typeface="Lucida Bright" panose="02040602050505020304" pitchFamily="18" charset="0"/>
              </a:rPr>
              <a:t>    </a:t>
            </a:r>
            <a:r>
              <a:rPr lang="en-US" sz="3200" dirty="0" err="1">
                <a:solidFill>
                  <a:srgbClr val="FFFFFF"/>
                </a:solidFill>
                <a:effectLst>
                  <a:outerShdw blurRad="38100" dist="38100" dir="2700000" algn="tl">
                    <a:srgbClr val="000000">
                      <a:alpha val="43137"/>
                    </a:srgbClr>
                  </a:outerShdw>
                </a:effectLst>
                <a:latin typeface="Lucida Bright" panose="02040602050505020304" pitchFamily="18" charset="0"/>
              </a:rPr>
              <a:t>Scapteriscus</a:t>
            </a:r>
            <a:r>
              <a:rPr lang="en-US" sz="3200" dirty="0">
                <a:solidFill>
                  <a:srgbClr val="FFFFFF"/>
                </a:solidFill>
                <a:effectLst>
                  <a:outerShdw blurRad="38100" dist="38100" dir="2700000" algn="tl">
                    <a:srgbClr val="000000">
                      <a:alpha val="43137"/>
                    </a:srgbClr>
                  </a:outerShdw>
                </a:effectLst>
                <a:latin typeface="Lucida Bright" panose="02040602050505020304" pitchFamily="18" charset="0"/>
              </a:rPr>
              <a:t> </a:t>
            </a:r>
            <a:r>
              <a:rPr lang="en-US" sz="3200" dirty="0" err="1">
                <a:solidFill>
                  <a:srgbClr val="FFFFFF"/>
                </a:solidFill>
                <a:effectLst>
                  <a:outerShdw blurRad="38100" dist="38100" dir="2700000" algn="tl">
                    <a:srgbClr val="000000">
                      <a:alpha val="43137"/>
                    </a:srgbClr>
                  </a:outerShdw>
                </a:effectLst>
                <a:latin typeface="Lucida Bright" panose="02040602050505020304" pitchFamily="18" charset="0"/>
              </a:rPr>
              <a:t>abbrevi</a:t>
            </a:r>
            <a:r>
              <a:rPr lang="en-US" sz="3200" dirty="0" err="1">
                <a:solidFill>
                  <a:srgbClr val="FFFFFF"/>
                </a:solidFill>
                <a:latin typeface="Lucida Bright" panose="02040602050505020304" pitchFamily="18" charset="0"/>
              </a:rPr>
              <a:t>atus</a:t>
            </a:r>
            <a:endParaRPr lang="en-US" sz="3200" dirty="0">
              <a:solidFill>
                <a:srgbClr val="FFFFFF"/>
              </a:solidFill>
              <a:latin typeface="Lucida Bright" panose="02040602050505020304" pitchFamily="18" charset="0"/>
            </a:endParaRPr>
          </a:p>
        </p:txBody>
      </p:sp>
    </p:spTree>
    <p:extLst>
      <p:ext uri="{BB962C8B-B14F-4D97-AF65-F5344CB8AC3E}">
        <p14:creationId xmlns:p14="http://schemas.microsoft.com/office/powerpoint/2010/main" val="39256266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edis.ifas.ufl.edu/LyraEDISServlet?command=getScreenImage&amp;oid=92136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675" y="4724400"/>
            <a:ext cx="2752725" cy="1914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71" name="Picture 4" descr="http://edis.ifas.ufl.edu/LyraEDISServlet?command=getScreenImage&amp;oid=126486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905000"/>
            <a:ext cx="3619500" cy="23955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72" name="Picture 6" descr="http://edis.ifas.ufl.edu/LyraEDISServlet?command=getScreenImage&amp;oid=130738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813" y="1905000"/>
            <a:ext cx="3771900" cy="23955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3" name="TextBox 1"/>
          <p:cNvSpPr txBox="1">
            <a:spLocks noChangeArrowheads="1"/>
          </p:cNvSpPr>
          <p:nvPr/>
        </p:nvSpPr>
        <p:spPr bwMode="auto">
          <a:xfrm>
            <a:off x="76200" y="6321623"/>
            <a:ext cx="2590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400" dirty="0" smtClean="0">
                <a:solidFill>
                  <a:srgbClr val="FFFFFF"/>
                </a:solidFill>
                <a:latin typeface="Lucida Bright" pitchFamily="18" charset="0"/>
              </a:rPr>
              <a:t>T. </a:t>
            </a:r>
            <a:r>
              <a:rPr lang="en-US" altLang="en-US" sz="1400" dirty="0" smtClean="0">
                <a:solidFill>
                  <a:srgbClr val="FFFFFF"/>
                </a:solidFill>
                <a:latin typeface="Lucida Bright" pitchFamily="18" charset="0"/>
              </a:rPr>
              <a:t>Walker, UF/IFAS</a:t>
            </a:r>
            <a:endParaRPr lang="en-US" altLang="en-US" sz="1400" dirty="0" smtClean="0">
              <a:solidFill>
                <a:srgbClr val="FFFFFF"/>
              </a:solidFill>
              <a:latin typeface="Lucida Bright" pitchFamily="18" charset="0"/>
            </a:endParaRPr>
          </a:p>
        </p:txBody>
      </p:sp>
      <p:sp>
        <p:nvSpPr>
          <p:cNvPr id="2" name="TextBox 1"/>
          <p:cNvSpPr txBox="1"/>
          <p:nvPr/>
        </p:nvSpPr>
        <p:spPr>
          <a:xfrm>
            <a:off x="990600" y="76200"/>
            <a:ext cx="7239000" cy="1323975"/>
          </a:xfrm>
          <a:prstGeom prst="rect">
            <a:avLst/>
          </a:prstGeom>
          <a:noFill/>
        </p:spPr>
        <p:txBody>
          <a:bodyPr>
            <a:spAutoFit/>
          </a:bodyPr>
          <a:lstStyle/>
          <a:p>
            <a:pPr algn="ctr" fontAlgn="base">
              <a:spcBef>
                <a:spcPct val="0"/>
              </a:spcBef>
              <a:spcAft>
                <a:spcPct val="0"/>
              </a:spcAft>
              <a:defRPr/>
            </a:pPr>
            <a:r>
              <a:rPr lang="en-US" sz="4000" b="1" dirty="0">
                <a:solidFill>
                  <a:srgbClr val="66FF33"/>
                </a:solidFill>
                <a:effectLst>
                  <a:outerShdw blurRad="38100" dist="38100" dir="2700000" algn="tl">
                    <a:srgbClr val="000000">
                      <a:alpha val="43137"/>
                    </a:srgbClr>
                  </a:outerShdw>
                </a:effectLst>
                <a:latin typeface="Lucida Bright" panose="02040602050505020304" pitchFamily="18" charset="0"/>
              </a:rPr>
              <a:t>Pest Mole Cricket Geographical Distribution</a:t>
            </a:r>
          </a:p>
        </p:txBody>
      </p:sp>
      <p:cxnSp>
        <p:nvCxnSpPr>
          <p:cNvPr id="4" name="Straight Connector 3"/>
          <p:cNvCxnSpPr/>
          <p:nvPr/>
        </p:nvCxnSpPr>
        <p:spPr>
          <a:xfrm>
            <a:off x="531813" y="4300538"/>
            <a:ext cx="3771900" cy="0"/>
          </a:xfrm>
          <a:prstGeom prst="line">
            <a:avLst/>
          </a:prstGeom>
          <a:ln w="317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14675" y="6629400"/>
            <a:ext cx="275272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9342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http://edis.ifas.ufl.edu/LyraEDISServlet?command=getScreenImage&amp;oid=4021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286000"/>
            <a:ext cx="6351588" cy="410845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220" name="TextBox 1"/>
          <p:cNvSpPr txBox="1">
            <a:spLocks noChangeArrowheads="1"/>
          </p:cNvSpPr>
          <p:nvPr/>
        </p:nvSpPr>
        <p:spPr bwMode="auto">
          <a:xfrm>
            <a:off x="990600" y="3886200"/>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defRPr/>
            </a:pPr>
            <a:r>
              <a:rPr lang="en-US" altLang="en-US" sz="1600" dirty="0" smtClean="0">
                <a:solidFill>
                  <a:srgbClr val="FFFFFF"/>
                </a:solidFill>
                <a:effectLst>
                  <a:outerShdw blurRad="38100" dist="38100" dir="2700000" algn="tl">
                    <a:srgbClr val="000000">
                      <a:alpha val="43137"/>
                    </a:srgbClr>
                  </a:outerShdw>
                </a:effectLst>
                <a:latin typeface="Lucida Bright" panose="02040602050505020304" pitchFamily="18" charset="0"/>
              </a:rPr>
              <a:t>L. Buss, UF/IFAS</a:t>
            </a:r>
          </a:p>
        </p:txBody>
      </p:sp>
      <p:sp>
        <p:nvSpPr>
          <p:cNvPr id="8196" name="TextBox 2"/>
          <p:cNvSpPr txBox="1">
            <a:spLocks noChangeArrowheads="1"/>
          </p:cNvSpPr>
          <p:nvPr/>
        </p:nvSpPr>
        <p:spPr bwMode="auto">
          <a:xfrm>
            <a:off x="2286000" y="5943600"/>
            <a:ext cx="2438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600" smtClean="0">
                <a:solidFill>
                  <a:srgbClr val="FFFFFF"/>
                </a:solidFill>
                <a:latin typeface="Lucida Bright" pitchFamily="18" charset="0"/>
              </a:rPr>
              <a:t>J. Castner, UF/IFAS</a:t>
            </a:r>
          </a:p>
        </p:txBody>
      </p:sp>
      <p:sp>
        <p:nvSpPr>
          <p:cNvPr id="8197" name="TextBox 1"/>
          <p:cNvSpPr txBox="1">
            <a:spLocks noChangeArrowheads="1"/>
          </p:cNvSpPr>
          <p:nvPr/>
        </p:nvSpPr>
        <p:spPr bwMode="auto">
          <a:xfrm>
            <a:off x="2133600" y="76200"/>
            <a:ext cx="5029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4000" b="1" smtClean="0">
                <a:solidFill>
                  <a:srgbClr val="66FF33"/>
                </a:solidFill>
                <a:latin typeface="Lucida Bright" pitchFamily="18" charset="0"/>
              </a:rPr>
              <a:t>Mole Cricket Stages</a:t>
            </a:r>
          </a:p>
          <a:p>
            <a:pPr eaLnBrk="1" fontAlgn="base" hangingPunct="1">
              <a:spcBef>
                <a:spcPct val="0"/>
              </a:spcBef>
              <a:spcAft>
                <a:spcPct val="0"/>
              </a:spcAft>
              <a:buFontTx/>
              <a:buNone/>
            </a:pPr>
            <a:r>
              <a:rPr lang="en-US" altLang="en-US" sz="4000" b="1" smtClean="0">
                <a:solidFill>
                  <a:srgbClr val="66FF33"/>
                </a:solidFill>
                <a:latin typeface="Lucida Bright" pitchFamily="18" charset="0"/>
              </a:rPr>
              <a:t> of Development</a:t>
            </a:r>
          </a:p>
        </p:txBody>
      </p:sp>
      <p:pic>
        <p:nvPicPr>
          <p:cNvPr id="8198" name="Picture 2" descr="http://edis.ifas.ufl.edu/LyraEDISServlet?command=getScreenImage&amp;oid=11202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03363"/>
            <a:ext cx="2554288" cy="2230437"/>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7747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341d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743200"/>
            <a:ext cx="7239000" cy="38004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19" name="Rectangle 4"/>
          <p:cNvSpPr>
            <a:spLocks noChangeArrowheads="1"/>
          </p:cNvSpPr>
          <p:nvPr/>
        </p:nvSpPr>
        <p:spPr bwMode="auto">
          <a:xfrm>
            <a:off x="228600" y="679450"/>
            <a:ext cx="6096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4000" b="1" smtClean="0">
                <a:solidFill>
                  <a:srgbClr val="00FF00"/>
                </a:solidFill>
                <a:latin typeface="Lucida Bright" pitchFamily="18" charset="0"/>
              </a:rPr>
              <a:t>Seasonal Distribution of Mole Cricket Stages </a:t>
            </a:r>
          </a:p>
        </p:txBody>
      </p:sp>
      <p:pic>
        <p:nvPicPr>
          <p:cNvPr id="9220" name="Picture 5" descr="342ph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438150"/>
            <a:ext cx="2667000" cy="198596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998904"/>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092504" y="4419600"/>
            <a:ext cx="4841696" cy="22098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extBox 3"/>
          <p:cNvSpPr txBox="1">
            <a:spLocks noChangeArrowheads="1"/>
          </p:cNvSpPr>
          <p:nvPr/>
        </p:nvSpPr>
        <p:spPr bwMode="auto">
          <a:xfrm>
            <a:off x="457200" y="449759"/>
            <a:ext cx="8318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sz="4400" b="1" i="1" dirty="0" smtClean="0">
                <a:solidFill>
                  <a:srgbClr val="00FF00"/>
                </a:solidFill>
                <a:effectLst>
                  <a:outerShdw blurRad="38100" dist="38100" dir="2700000" algn="tl">
                    <a:srgbClr val="000000">
                      <a:alpha val="43137"/>
                    </a:srgbClr>
                  </a:outerShdw>
                </a:effectLst>
                <a:latin typeface="Lucida Bright" panose="02040602050505020304" pitchFamily="18" charset="0"/>
              </a:rPr>
              <a:t>IPM Concepts and Resources</a:t>
            </a:r>
            <a:endParaRPr lang="en-US" sz="4400" b="1" i="1" dirty="0">
              <a:solidFill>
                <a:srgbClr val="00FF00"/>
              </a:solidFill>
              <a:effectLst>
                <a:outerShdw blurRad="38100" dist="38100" dir="2700000" algn="tl">
                  <a:srgbClr val="000000">
                    <a:alpha val="43137"/>
                  </a:srgbClr>
                </a:outerShdw>
              </a:effectLst>
              <a:latin typeface="Lucida Bright" panose="02040602050505020304" pitchFamily="18" charset="0"/>
            </a:endParaRPr>
          </a:p>
        </p:txBody>
      </p:sp>
      <p:sp>
        <p:nvSpPr>
          <p:cNvPr id="3076" name="TextBox 4"/>
          <p:cNvSpPr txBox="1">
            <a:spLocks noChangeArrowheads="1"/>
          </p:cNvSpPr>
          <p:nvPr/>
        </p:nvSpPr>
        <p:spPr bwMode="auto">
          <a:xfrm>
            <a:off x="228600" y="1494508"/>
            <a:ext cx="8686800" cy="2677656"/>
          </a:xfrm>
          <a:prstGeom prst="rect">
            <a:avLst/>
          </a:prstGeom>
          <a:noFill/>
          <a:ln w="19050">
            <a:solidFill>
              <a:srgbClr val="00FF00"/>
            </a:solidFill>
            <a:miter lim="800000"/>
            <a:headEnd/>
            <a:tailEnd/>
          </a:ln>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571500" indent="-571500">
              <a:lnSpc>
                <a:spcPct val="150000"/>
              </a:lnSpc>
              <a:buClr>
                <a:srgbClr val="FF0000"/>
              </a:buClr>
              <a:buSzPct val="150000"/>
              <a:buFont typeface="Arial" pitchFamily="34" charset="0"/>
              <a:buChar char="•"/>
            </a:pPr>
            <a:r>
              <a:rPr lang="en-US" sz="2800" dirty="0" smtClean="0">
                <a:solidFill>
                  <a:prstClr val="white"/>
                </a:solidFill>
                <a:effectLst>
                  <a:outerShdw blurRad="38100" dist="38100" dir="2700000" algn="tl">
                    <a:srgbClr val="000000">
                      <a:alpha val="43137"/>
                    </a:srgbClr>
                  </a:outerShdw>
                </a:effectLst>
                <a:latin typeface="Lucida Bright" panose="02040602050505020304" pitchFamily="18" charset="0"/>
                <a:cs typeface="Arial" pitchFamily="34" charset="0"/>
              </a:rPr>
              <a:t>Why do we have insect pest problems?</a:t>
            </a:r>
          </a:p>
          <a:p>
            <a:pPr marL="571500" indent="-571500">
              <a:lnSpc>
                <a:spcPct val="150000"/>
              </a:lnSpc>
              <a:buClr>
                <a:srgbClr val="FF0000"/>
              </a:buClr>
              <a:buSzPct val="150000"/>
              <a:buFont typeface="Arial" pitchFamily="34" charset="0"/>
              <a:buChar char="•"/>
            </a:pPr>
            <a:r>
              <a:rPr lang="en-US" sz="2800" dirty="0" smtClean="0">
                <a:solidFill>
                  <a:prstClr val="white"/>
                </a:solidFill>
                <a:effectLst>
                  <a:outerShdw blurRad="38100" dist="38100" dir="2700000" algn="tl">
                    <a:srgbClr val="000000">
                      <a:alpha val="43137"/>
                    </a:srgbClr>
                  </a:outerShdw>
                </a:effectLst>
                <a:latin typeface="Lucida Bright" panose="02040602050505020304" pitchFamily="18" charset="0"/>
                <a:cs typeface="Arial" pitchFamily="34" charset="0"/>
              </a:rPr>
              <a:t>How does integrated </a:t>
            </a:r>
            <a:r>
              <a:rPr lang="en-US" sz="2800" dirty="0" smtClean="0">
                <a:solidFill>
                  <a:prstClr val="white"/>
                </a:solidFill>
                <a:effectLst>
                  <a:outerShdw blurRad="38100" dist="38100" dir="2700000" algn="tl">
                    <a:srgbClr val="000000">
                      <a:alpha val="43137"/>
                    </a:srgbClr>
                  </a:outerShdw>
                </a:effectLst>
                <a:latin typeface="Lucida Bright" panose="02040602050505020304" pitchFamily="18" charset="0"/>
                <a:cs typeface="Arial" pitchFamily="34" charset="0"/>
              </a:rPr>
              <a:t>pest </a:t>
            </a:r>
            <a:r>
              <a:rPr lang="en-US" sz="2800" dirty="0" smtClean="0">
                <a:solidFill>
                  <a:prstClr val="white"/>
                </a:solidFill>
                <a:effectLst>
                  <a:outerShdw blurRad="38100" dist="38100" dir="2700000" algn="tl">
                    <a:srgbClr val="000000">
                      <a:alpha val="43137"/>
                    </a:srgbClr>
                  </a:outerShdw>
                </a:effectLst>
                <a:latin typeface="Lucida Bright" panose="02040602050505020304" pitchFamily="18" charset="0"/>
                <a:cs typeface="Arial" pitchFamily="34" charset="0"/>
              </a:rPr>
              <a:t>management work? </a:t>
            </a:r>
            <a:endParaRPr lang="en-US" sz="2800" dirty="0" smtClean="0">
              <a:solidFill>
                <a:prstClr val="white"/>
              </a:solidFill>
              <a:effectLst>
                <a:outerShdw blurRad="38100" dist="38100" dir="2700000" algn="tl">
                  <a:srgbClr val="000000">
                    <a:alpha val="43137"/>
                  </a:srgbClr>
                </a:outerShdw>
              </a:effectLst>
              <a:latin typeface="Lucida Bright" panose="02040602050505020304" pitchFamily="18" charset="0"/>
              <a:cs typeface="Arial" pitchFamily="34" charset="0"/>
            </a:endParaRPr>
          </a:p>
          <a:p>
            <a:pPr marL="571500" indent="-571500">
              <a:lnSpc>
                <a:spcPct val="150000"/>
              </a:lnSpc>
              <a:buClr>
                <a:srgbClr val="FF0000"/>
              </a:buClr>
              <a:buSzPct val="150000"/>
              <a:buFont typeface="Arial" pitchFamily="34" charset="0"/>
              <a:buChar char="•"/>
            </a:pPr>
            <a:r>
              <a:rPr lang="en-US" sz="2800" dirty="0" smtClean="0">
                <a:solidFill>
                  <a:prstClr val="white"/>
                </a:solidFill>
                <a:effectLst>
                  <a:outerShdw blurRad="38100" dist="38100" dir="2700000" algn="tl">
                    <a:srgbClr val="000000">
                      <a:alpha val="43137"/>
                    </a:srgbClr>
                  </a:outerShdw>
                </a:effectLst>
                <a:latin typeface="Lucida Bright" panose="02040602050505020304" pitchFamily="18" charset="0"/>
                <a:cs typeface="Arial" pitchFamily="34" charset="0"/>
              </a:rPr>
              <a:t>IPM in pesticide resistance management</a:t>
            </a:r>
          </a:p>
          <a:p>
            <a:pPr marL="571500" indent="-571500">
              <a:lnSpc>
                <a:spcPct val="150000"/>
              </a:lnSpc>
              <a:buClr>
                <a:srgbClr val="FF0000"/>
              </a:buClr>
              <a:buSzPct val="150000"/>
              <a:buFont typeface="Arial" pitchFamily="34" charset="0"/>
              <a:buChar char="•"/>
            </a:pPr>
            <a:r>
              <a:rPr lang="en-US" sz="2800" dirty="0" smtClean="0">
                <a:solidFill>
                  <a:prstClr val="white"/>
                </a:solidFill>
                <a:effectLst>
                  <a:outerShdw blurRad="38100" dist="38100" dir="2700000" algn="tl">
                    <a:srgbClr val="000000">
                      <a:alpha val="43137"/>
                    </a:srgbClr>
                  </a:outerShdw>
                </a:effectLst>
                <a:latin typeface="Lucida Bright" panose="02040602050505020304" pitchFamily="18" charset="0"/>
                <a:cs typeface="Arial" pitchFamily="34" charset="0"/>
              </a:rPr>
              <a:t>IPM resources available in Florida</a:t>
            </a:r>
            <a:endParaRPr lang="en-US" sz="2800" dirty="0">
              <a:solidFill>
                <a:prstClr val="white"/>
              </a:solidFill>
              <a:effectLst>
                <a:outerShdw blurRad="38100" dist="38100" dir="2700000" algn="tl">
                  <a:srgbClr val="000000">
                    <a:alpha val="43137"/>
                  </a:srgbClr>
                </a:outerShdw>
              </a:effectLst>
              <a:latin typeface="Lucida Bright" panose="02040602050505020304" pitchFamily="18" charset="0"/>
              <a:cs typeface="Arial" pitchFamily="34" charset="0"/>
            </a:endParaRPr>
          </a:p>
        </p:txBody>
      </p:sp>
    </p:spTree>
    <p:extLst>
      <p:ext uri="{BB962C8B-B14F-4D97-AF65-F5344CB8AC3E}">
        <p14:creationId xmlns:p14="http://schemas.microsoft.com/office/powerpoint/2010/main" val="1212646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ChangeArrowheads="1"/>
          </p:cNvSpPr>
          <p:nvPr/>
        </p:nvSpPr>
        <p:spPr bwMode="auto">
          <a:xfrm>
            <a:off x="1804988" y="76200"/>
            <a:ext cx="52054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4000" b="1" dirty="0" smtClean="0">
                <a:solidFill>
                  <a:srgbClr val="66FF33"/>
                </a:solidFill>
                <a:latin typeface="Lucida Bright" pitchFamily="18" charset="0"/>
              </a:rPr>
              <a:t>Section 4: Establish</a:t>
            </a:r>
          </a:p>
          <a:p>
            <a:pPr algn="ctr" eaLnBrk="1" fontAlgn="base" hangingPunct="1">
              <a:spcBef>
                <a:spcPct val="0"/>
              </a:spcBef>
              <a:spcAft>
                <a:spcPct val="0"/>
              </a:spcAft>
              <a:buFontTx/>
              <a:buNone/>
            </a:pPr>
            <a:r>
              <a:rPr lang="en-US" altLang="en-US" sz="4000" b="1" dirty="0" smtClean="0">
                <a:solidFill>
                  <a:srgbClr val="66FF33"/>
                </a:solidFill>
                <a:latin typeface="Lucida Bright" pitchFamily="18" charset="0"/>
              </a:rPr>
              <a:t> Damage Threshold</a:t>
            </a:r>
            <a:endParaRPr lang="en-US" altLang="en-US" sz="4000" dirty="0" smtClean="0">
              <a:solidFill>
                <a:srgbClr val="66FF33"/>
              </a:solidFill>
              <a:latin typeface="Lucida Bright" pitchFamily="18" charset="0"/>
            </a:endParaRPr>
          </a:p>
        </p:txBody>
      </p:sp>
      <p:sp>
        <p:nvSpPr>
          <p:cNvPr id="2" name="TextBox 1"/>
          <p:cNvSpPr txBox="1"/>
          <p:nvPr/>
        </p:nvSpPr>
        <p:spPr>
          <a:xfrm>
            <a:off x="1066800" y="5495925"/>
            <a:ext cx="7467600" cy="1200150"/>
          </a:xfrm>
          <a:prstGeom prst="rect">
            <a:avLst/>
          </a:prstGeom>
          <a:noFill/>
        </p:spPr>
        <p:txBody>
          <a:bodyPr>
            <a:spAutoFit/>
          </a:bodyPr>
          <a:lstStyle/>
          <a:p>
            <a:pPr fontAlgn="base">
              <a:spcBef>
                <a:spcPct val="0"/>
              </a:spcBef>
              <a:spcAft>
                <a:spcPct val="0"/>
              </a:spcAft>
              <a:defRPr/>
            </a:pPr>
            <a:r>
              <a:rPr lang="en-US" sz="2400" dirty="0">
                <a:solidFill>
                  <a:srgbClr val="FFFFFF"/>
                </a:solidFill>
                <a:effectLst>
                  <a:outerShdw blurRad="38100" dist="38100" dir="2700000" algn="tl">
                    <a:srgbClr val="000000">
                      <a:alpha val="43137"/>
                    </a:srgbClr>
                  </a:outerShdw>
                </a:effectLst>
                <a:latin typeface="Lucida Bright" panose="02040602050505020304" pitchFamily="18" charset="0"/>
              </a:rPr>
              <a:t>General upper limit warranting management action for turf- 4 adult mole crickets per 4 ft</a:t>
            </a:r>
            <a:r>
              <a:rPr lang="en-US" sz="2400" baseline="30000" dirty="0">
                <a:solidFill>
                  <a:srgbClr val="FFFFFF"/>
                </a:solidFill>
                <a:effectLst>
                  <a:outerShdw blurRad="38100" dist="38100" dir="2700000" algn="tl">
                    <a:srgbClr val="000000">
                      <a:alpha val="43137"/>
                    </a:srgbClr>
                  </a:outerShdw>
                </a:effectLst>
                <a:latin typeface="Lucida Bright" panose="02040602050505020304" pitchFamily="18" charset="0"/>
              </a:rPr>
              <a:t>2</a:t>
            </a:r>
            <a:r>
              <a:rPr lang="en-US" sz="2400" dirty="0">
                <a:solidFill>
                  <a:srgbClr val="FFFFFF"/>
                </a:solidFill>
                <a:effectLst>
                  <a:outerShdw blurRad="38100" dist="38100" dir="2700000" algn="tl">
                    <a:srgbClr val="000000">
                      <a:alpha val="43137"/>
                    </a:srgbClr>
                  </a:outerShdw>
                </a:effectLst>
                <a:latin typeface="Lucida Bright" panose="02040602050505020304" pitchFamily="18" charset="0"/>
              </a:rPr>
              <a:t>, somewhat higher for pastures</a:t>
            </a:r>
          </a:p>
        </p:txBody>
      </p:sp>
      <p:pic>
        <p:nvPicPr>
          <p:cNvPr id="10244" name="Picture 4" descr="http://www.aglearn.net/images/fig2_15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76400"/>
            <a:ext cx="4200525" cy="36671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888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6"/>
          <p:cNvSpPr>
            <a:spLocks noGrp="1"/>
          </p:cNvSpPr>
          <p:nvPr>
            <p:ph type="title"/>
          </p:nvPr>
        </p:nvSpPr>
        <p:spPr>
          <a:xfrm>
            <a:off x="76200" y="152400"/>
            <a:ext cx="9067800" cy="1143000"/>
          </a:xfrm>
        </p:spPr>
        <p:txBody>
          <a:bodyPr/>
          <a:lstStyle/>
          <a:p>
            <a:pPr>
              <a:defRPr/>
            </a:pPr>
            <a:r>
              <a:rPr lang="en-US" altLang="en-US" b="1" dirty="0" smtClean="0"/>
              <a:t/>
            </a:r>
            <a:br>
              <a:rPr lang="en-US" altLang="en-US" b="1" dirty="0" smtClean="0"/>
            </a:br>
            <a:r>
              <a:rPr lang="en-US" altLang="en-US" sz="3700" b="1" dirty="0" smtClean="0">
                <a:solidFill>
                  <a:srgbClr val="66FF33"/>
                </a:solidFill>
                <a:effectLst>
                  <a:outerShdw blurRad="38100" dist="38100" dir="2700000" algn="tl">
                    <a:srgbClr val="000000">
                      <a:alpha val="43137"/>
                    </a:srgbClr>
                  </a:outerShdw>
                </a:effectLst>
                <a:latin typeface="Lucida Bright" panose="02040602050505020304" pitchFamily="18" charset="0"/>
              </a:rPr>
              <a:t>Section 5: </a:t>
            </a:r>
            <a:r>
              <a:rPr lang="en-US" altLang="en-US" sz="3700" b="1" dirty="0" smtClean="0">
                <a:solidFill>
                  <a:srgbClr val="66FF33"/>
                </a:solidFill>
                <a:effectLst>
                  <a:outerShdw blurRad="38100" dist="38100" dir="2700000" algn="tl">
                    <a:srgbClr val="000000">
                      <a:alpha val="43137"/>
                    </a:srgbClr>
                  </a:outerShdw>
                </a:effectLst>
                <a:latin typeface="Lucida Bright" panose="02040602050505020304" pitchFamily="18" charset="0"/>
              </a:rPr>
              <a:t>Select</a:t>
            </a:r>
            <a:br>
              <a:rPr lang="en-US" altLang="en-US" sz="3700" b="1" dirty="0" smtClean="0">
                <a:solidFill>
                  <a:srgbClr val="66FF33"/>
                </a:solidFill>
                <a:effectLst>
                  <a:outerShdw blurRad="38100" dist="38100" dir="2700000" algn="tl">
                    <a:srgbClr val="000000">
                      <a:alpha val="43137"/>
                    </a:srgbClr>
                  </a:outerShdw>
                </a:effectLst>
                <a:latin typeface="Lucida Bright" panose="02040602050505020304" pitchFamily="18" charset="0"/>
              </a:rPr>
            </a:br>
            <a:r>
              <a:rPr lang="en-US" altLang="en-US" sz="3700" b="1" dirty="0" smtClean="0">
                <a:solidFill>
                  <a:srgbClr val="66FF33"/>
                </a:solidFill>
                <a:effectLst>
                  <a:outerShdw blurRad="38100" dist="38100" dir="2700000" algn="tl">
                    <a:srgbClr val="000000">
                      <a:alpha val="43137"/>
                    </a:srgbClr>
                  </a:outerShdw>
                </a:effectLst>
                <a:latin typeface="Lucida Bright" panose="02040602050505020304" pitchFamily="18" charset="0"/>
              </a:rPr>
              <a:t> </a:t>
            </a:r>
            <a:r>
              <a:rPr lang="en-US" altLang="en-US" sz="3700" b="1" dirty="0" smtClean="0">
                <a:solidFill>
                  <a:srgbClr val="66FF33"/>
                </a:solidFill>
                <a:effectLst>
                  <a:outerShdw blurRad="38100" dist="38100" dir="2700000" algn="tl">
                    <a:srgbClr val="000000">
                      <a:alpha val="43137"/>
                    </a:srgbClr>
                  </a:outerShdw>
                </a:effectLst>
                <a:latin typeface="Lucida Bright" panose="02040602050505020304" pitchFamily="18" charset="0"/>
              </a:rPr>
              <a:t>Management Options</a:t>
            </a:r>
            <a:r>
              <a:rPr lang="en-US" altLang="en-US" sz="3800" dirty="0" smtClean="0">
                <a:latin typeface="Lucida Bright" panose="02040602050505020304" pitchFamily="18" charset="0"/>
              </a:rPr>
              <a:t/>
            </a:r>
            <a:br>
              <a:rPr lang="en-US" altLang="en-US" sz="3800" dirty="0" smtClean="0">
                <a:latin typeface="Lucida Bright" panose="02040602050505020304" pitchFamily="18" charset="0"/>
              </a:rPr>
            </a:br>
            <a:endParaRPr lang="en-US" altLang="en-US" sz="3800" dirty="0" smtClean="0">
              <a:latin typeface="Lucida Bright" panose="02040602050505020304" pitchFamily="18" charset="0"/>
            </a:endParaRPr>
          </a:p>
        </p:txBody>
      </p:sp>
      <p:sp>
        <p:nvSpPr>
          <p:cNvPr id="12291" name="Content Placeholder 7"/>
          <p:cNvSpPr>
            <a:spLocks noGrp="1"/>
          </p:cNvSpPr>
          <p:nvPr>
            <p:ph idx="1"/>
          </p:nvPr>
        </p:nvSpPr>
        <p:spPr>
          <a:xfrm>
            <a:off x="533400" y="1570038"/>
            <a:ext cx="8229600" cy="4525962"/>
          </a:xfrm>
        </p:spPr>
        <p:txBody>
          <a:bodyPr/>
          <a:lstStyle/>
          <a:p>
            <a:pPr>
              <a:buClr>
                <a:srgbClr val="FFFF00"/>
              </a:buClr>
              <a:buSzPct val="200000"/>
              <a:defRPr/>
            </a:pPr>
            <a:r>
              <a:rPr lang="en-US" alt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Cultural control</a:t>
            </a:r>
          </a:p>
          <a:p>
            <a:pPr>
              <a:buClr>
                <a:srgbClr val="FFFF00"/>
              </a:buClr>
              <a:buSzPct val="200000"/>
              <a:defRPr/>
            </a:pPr>
            <a:r>
              <a:rPr lang="en-US" alt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Tolerant cultivars</a:t>
            </a:r>
          </a:p>
          <a:p>
            <a:pPr>
              <a:buClr>
                <a:srgbClr val="FFFF00"/>
              </a:buClr>
              <a:buSzPct val="200000"/>
              <a:defRPr/>
            </a:pPr>
            <a:r>
              <a:rPr lang="en-US" alt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Soil moisture</a:t>
            </a:r>
          </a:p>
          <a:p>
            <a:pPr>
              <a:buClr>
                <a:srgbClr val="FFFF00"/>
              </a:buClr>
              <a:buSzPct val="200000"/>
              <a:defRPr/>
            </a:pPr>
            <a:r>
              <a:rPr lang="en-US" alt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Lighting</a:t>
            </a:r>
          </a:p>
          <a:p>
            <a:pPr>
              <a:buClr>
                <a:srgbClr val="FFFF00"/>
              </a:buClr>
              <a:buSzPct val="200000"/>
              <a:defRPr/>
            </a:pPr>
            <a:r>
              <a:rPr lang="en-US" alt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Tillage</a:t>
            </a:r>
          </a:p>
          <a:p>
            <a:pPr>
              <a:buClr>
                <a:srgbClr val="FFFF00"/>
              </a:buClr>
              <a:buSzPct val="200000"/>
              <a:defRPr/>
            </a:pPr>
            <a:r>
              <a:rPr lang="en-US" alt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Plant health</a:t>
            </a:r>
          </a:p>
          <a:p>
            <a:pPr>
              <a:buClr>
                <a:srgbClr val="FFFF00"/>
              </a:buClr>
              <a:buSzPct val="200000"/>
              <a:defRPr/>
            </a:pPr>
            <a:r>
              <a:rPr lang="en-US" alt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Record keeping</a:t>
            </a:r>
          </a:p>
          <a:p>
            <a:pPr>
              <a:buClr>
                <a:srgbClr val="FFFF00"/>
              </a:buClr>
              <a:buSzPct val="200000"/>
              <a:defRPr/>
            </a:pPr>
            <a:r>
              <a:rPr lang="en-US" alt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Biological control</a:t>
            </a:r>
          </a:p>
          <a:p>
            <a:pPr>
              <a:buClr>
                <a:srgbClr val="FFFF00"/>
              </a:buClr>
              <a:buSzPct val="200000"/>
              <a:defRPr/>
            </a:pPr>
            <a:r>
              <a:rPr lang="en-US" alt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Chemical control</a:t>
            </a:r>
          </a:p>
        </p:txBody>
      </p:sp>
      <p:pic>
        <p:nvPicPr>
          <p:cNvPr id="4" name="Picture 8" descr="roach"/>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4876800" y="1828800"/>
            <a:ext cx="3298825" cy="40671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354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3"/>
          <p:cNvSpPr txBox="1">
            <a:spLocks noChangeArrowheads="1"/>
          </p:cNvSpPr>
          <p:nvPr/>
        </p:nvSpPr>
        <p:spPr bwMode="auto">
          <a:xfrm>
            <a:off x="784405" y="228600"/>
            <a:ext cx="76322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sz="4400" b="1" dirty="0" smtClean="0">
                <a:solidFill>
                  <a:srgbClr val="00FF00"/>
                </a:solidFill>
                <a:effectLst>
                  <a:outerShdw blurRad="38100" dist="38100" dir="2700000" algn="tl">
                    <a:srgbClr val="000000">
                      <a:alpha val="43137"/>
                    </a:srgbClr>
                  </a:outerShdw>
                </a:effectLst>
                <a:latin typeface="Lucida Bright" panose="02040602050505020304" pitchFamily="18" charset="0"/>
              </a:rPr>
              <a:t>Choose Least-Risk Options</a:t>
            </a:r>
            <a:endParaRPr lang="en-US" sz="4400" b="1" dirty="0">
              <a:solidFill>
                <a:srgbClr val="00FF00"/>
              </a:solidFill>
              <a:effectLst>
                <a:outerShdw blurRad="38100" dist="38100" dir="2700000" algn="tl">
                  <a:srgbClr val="000000">
                    <a:alpha val="43137"/>
                  </a:srgbClr>
                </a:outerShdw>
              </a:effectLst>
              <a:latin typeface="Lucida Bright" panose="02040602050505020304" pitchFamily="18" charset="0"/>
            </a:endParaRPr>
          </a:p>
        </p:txBody>
      </p:sp>
      <p:sp>
        <p:nvSpPr>
          <p:cNvPr id="3076" name="TextBox 4"/>
          <p:cNvSpPr txBox="1">
            <a:spLocks noChangeArrowheads="1"/>
          </p:cNvSpPr>
          <p:nvPr/>
        </p:nvSpPr>
        <p:spPr bwMode="auto">
          <a:xfrm>
            <a:off x="297952" y="1219200"/>
            <a:ext cx="6858000" cy="5016758"/>
          </a:xfrm>
          <a:prstGeom prst="rect">
            <a:avLst/>
          </a:prstGeom>
          <a:noFill/>
          <a:ln w="19050">
            <a:noFill/>
            <a:miter lim="800000"/>
            <a:headEnd/>
            <a:tailEnd/>
          </a:ln>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lvl="0"/>
            <a:r>
              <a:rPr lang="en-US" sz="3200" dirty="0">
                <a:solidFill>
                  <a:schemeClr val="bg1"/>
                </a:solidFill>
                <a:effectLst>
                  <a:outerShdw blurRad="38100" dist="38100" dir="2700000" algn="tl">
                    <a:srgbClr val="000000">
                      <a:alpha val="43137"/>
                    </a:srgbClr>
                  </a:outerShdw>
                </a:effectLst>
                <a:latin typeface="Lucida Bright" panose="02040602050505020304" pitchFamily="18" charset="0"/>
              </a:rPr>
              <a:t>European corn borers can be managed in field corn with either insecticides or </a:t>
            </a:r>
            <a:r>
              <a:rPr lang="en-US" sz="3200" i="1" dirty="0" err="1">
                <a:solidFill>
                  <a:schemeClr val="bg1"/>
                </a:solidFill>
                <a:effectLst>
                  <a:outerShdw blurRad="38100" dist="38100" dir="2700000" algn="tl">
                    <a:srgbClr val="000000">
                      <a:alpha val="43137"/>
                    </a:srgbClr>
                  </a:outerShdw>
                </a:effectLst>
                <a:latin typeface="Lucida Bright" panose="02040602050505020304" pitchFamily="18" charset="0"/>
              </a:rPr>
              <a:t>Trichogramma</a:t>
            </a:r>
            <a:r>
              <a:rPr lang="en-US" sz="3200" dirty="0">
                <a:solidFill>
                  <a:schemeClr val="bg1"/>
                </a:solidFill>
                <a:effectLst>
                  <a:outerShdw blurRad="38100" dist="38100" dir="2700000" algn="tl">
                    <a:srgbClr val="000000">
                      <a:alpha val="43137"/>
                    </a:srgbClr>
                  </a:outerShdw>
                </a:effectLst>
                <a:latin typeface="Lucida Bright" panose="02040602050505020304" pitchFamily="18" charset="0"/>
              </a:rPr>
              <a:t> </a:t>
            </a:r>
            <a:r>
              <a:rPr lang="en-US" sz="3200" i="1" dirty="0" err="1">
                <a:solidFill>
                  <a:schemeClr val="bg1"/>
                </a:solidFill>
                <a:effectLst>
                  <a:outerShdw blurRad="38100" dist="38100" dir="2700000" algn="tl">
                    <a:srgbClr val="000000">
                      <a:alpha val="43137"/>
                    </a:srgbClr>
                  </a:outerShdw>
                </a:effectLst>
                <a:latin typeface="Lucida Bright" panose="02040602050505020304" pitchFamily="18" charset="0"/>
              </a:rPr>
              <a:t>brassicae</a:t>
            </a:r>
            <a:r>
              <a:rPr lang="en-US" sz="3200" dirty="0">
                <a:solidFill>
                  <a:schemeClr val="bg1"/>
                </a:solidFill>
                <a:effectLst>
                  <a:outerShdw blurRad="38100" dist="38100" dir="2700000" algn="tl">
                    <a:srgbClr val="000000">
                      <a:alpha val="43137"/>
                    </a:srgbClr>
                  </a:outerShdw>
                </a:effectLst>
                <a:latin typeface="Lucida Bright" panose="02040602050505020304" pitchFamily="18" charset="0"/>
              </a:rPr>
              <a:t>.  Similarly, two-spotted spider mites can be managed in strawberry by applying </a:t>
            </a:r>
            <a:r>
              <a:rPr lang="en-US" sz="3200" dirty="0" err="1" smtClean="0">
                <a:solidFill>
                  <a:schemeClr val="bg1"/>
                </a:solidFill>
                <a:effectLst>
                  <a:outerShdw blurRad="38100" dist="38100" dir="2700000" algn="tl">
                    <a:srgbClr val="000000">
                      <a:alpha val="43137"/>
                    </a:srgbClr>
                  </a:outerShdw>
                </a:effectLst>
                <a:latin typeface="Lucida Bright" panose="02040602050505020304" pitchFamily="18" charset="0"/>
              </a:rPr>
              <a:t>miticides</a:t>
            </a:r>
            <a:r>
              <a:rPr lang="en-US" sz="3200" dirty="0" smtClean="0">
                <a:solidFill>
                  <a:schemeClr val="bg1"/>
                </a:solidFill>
                <a:effectLst>
                  <a:outerShdw blurRad="38100" dist="38100" dir="2700000" algn="tl">
                    <a:srgbClr val="000000">
                      <a:alpha val="43137"/>
                    </a:srgbClr>
                  </a:outerShdw>
                </a:effectLst>
                <a:latin typeface="Lucida Bright" panose="02040602050505020304" pitchFamily="18" charset="0"/>
              </a:rPr>
              <a:t> </a:t>
            </a:r>
            <a:r>
              <a:rPr lang="en-US" sz="3200" dirty="0">
                <a:solidFill>
                  <a:schemeClr val="bg1"/>
                </a:solidFill>
                <a:effectLst>
                  <a:outerShdw blurRad="38100" dist="38100" dir="2700000" algn="tl">
                    <a:srgbClr val="000000">
                      <a:alpha val="43137"/>
                    </a:srgbClr>
                  </a:outerShdw>
                </a:effectLst>
                <a:latin typeface="Lucida Bright" panose="02040602050505020304" pitchFamily="18" charset="0"/>
              </a:rPr>
              <a:t>or predaceous mites.  What factors cause a grower of corn or strawberries to choose chemical or biological control?</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081826" y="2885310"/>
            <a:ext cx="3827618" cy="1679367"/>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7920919" y="5270245"/>
            <a:ext cx="914400" cy="368558"/>
          </a:xfrm>
          <a:prstGeom prst="rect">
            <a:avLst/>
          </a:prstGeom>
          <a:noFill/>
        </p:spPr>
        <p:txBody>
          <a:bodyPr wrap="square" rtlCol="0">
            <a:spAutoFit/>
          </a:bodyPr>
          <a:lstStyle/>
          <a:p>
            <a:r>
              <a:rPr lang="en-US" dirty="0" smtClean="0"/>
              <a:t>Pioneer</a:t>
            </a:r>
            <a:endParaRPr lang="en-US" dirty="0"/>
          </a:p>
        </p:txBody>
      </p:sp>
    </p:spTree>
    <p:extLst>
      <p:ext uri="{BB962C8B-B14F-4D97-AF65-F5344CB8AC3E}">
        <p14:creationId xmlns:p14="http://schemas.microsoft.com/office/powerpoint/2010/main" val="2050539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fws.gov/invasives/stafftrainingmodule/images/biological/2curve.gif"/>
          <p:cNvPicPr>
            <a:picLocks noChangeAspect="1" noChangeArrowheads="1"/>
          </p:cNvPicPr>
          <p:nvPr/>
        </p:nvPicPr>
        <p:blipFill>
          <a:blip r:embed="rId2" cstate="print">
            <a:extLst>
              <a:ext uri="{28A0092B-C50C-407E-A947-70E740481C1C}">
                <a14:useLocalDpi xmlns:a14="http://schemas.microsoft.com/office/drawing/2010/main" val="0"/>
              </a:ext>
            </a:extLst>
          </a:blip>
          <a:srcRect t="11700" r="5589" b="3494"/>
          <a:stretch>
            <a:fillRect/>
          </a:stretch>
        </p:blipFill>
        <p:spPr bwMode="auto">
          <a:xfrm>
            <a:off x="838200" y="1219200"/>
            <a:ext cx="7570788" cy="53133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7" name="TextBox 1"/>
          <p:cNvSpPr txBox="1">
            <a:spLocks noChangeArrowheads="1"/>
          </p:cNvSpPr>
          <p:nvPr/>
        </p:nvSpPr>
        <p:spPr bwMode="auto">
          <a:xfrm>
            <a:off x="2286000" y="1447800"/>
            <a:ext cx="19812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b="1" smtClean="0">
                <a:solidFill>
                  <a:srgbClr val="000000"/>
                </a:solidFill>
                <a:latin typeface="Calibri" pitchFamily="34" charset="0"/>
              </a:rPr>
              <a:t>Invasive pest</a:t>
            </a:r>
          </a:p>
        </p:txBody>
      </p:sp>
      <p:sp>
        <p:nvSpPr>
          <p:cNvPr id="16388" name="TextBox 2"/>
          <p:cNvSpPr txBox="1">
            <a:spLocks noChangeArrowheads="1"/>
          </p:cNvSpPr>
          <p:nvPr/>
        </p:nvSpPr>
        <p:spPr bwMode="auto">
          <a:xfrm>
            <a:off x="3810000" y="5486400"/>
            <a:ext cx="2590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b="1" smtClean="0">
                <a:solidFill>
                  <a:srgbClr val="000000"/>
                </a:solidFill>
                <a:latin typeface="Calibri" pitchFamily="34" charset="0"/>
              </a:rPr>
              <a:t>Biocontrol agent</a:t>
            </a:r>
          </a:p>
        </p:txBody>
      </p:sp>
      <p:sp>
        <p:nvSpPr>
          <p:cNvPr id="16389" name="TextBox 3"/>
          <p:cNvSpPr txBox="1">
            <a:spLocks noChangeArrowheads="1"/>
          </p:cNvSpPr>
          <p:nvPr/>
        </p:nvSpPr>
        <p:spPr bwMode="auto">
          <a:xfrm>
            <a:off x="5457825" y="3881438"/>
            <a:ext cx="23622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b="1" smtClean="0">
                <a:solidFill>
                  <a:srgbClr val="000000"/>
                </a:solidFill>
                <a:latin typeface="Calibri" pitchFamily="34" charset="0"/>
              </a:rPr>
              <a:t>Action threshold</a:t>
            </a:r>
          </a:p>
        </p:txBody>
      </p:sp>
      <p:cxnSp>
        <p:nvCxnSpPr>
          <p:cNvPr id="6" name="Straight Connector 5"/>
          <p:cNvCxnSpPr/>
          <p:nvPr/>
        </p:nvCxnSpPr>
        <p:spPr>
          <a:xfrm>
            <a:off x="1447800" y="4325938"/>
            <a:ext cx="6372225" cy="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391" name="TextBox 6"/>
          <p:cNvSpPr txBox="1">
            <a:spLocks noChangeArrowheads="1"/>
          </p:cNvSpPr>
          <p:nvPr/>
        </p:nvSpPr>
        <p:spPr bwMode="auto">
          <a:xfrm>
            <a:off x="4191000" y="6096000"/>
            <a:ext cx="990600" cy="365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b="1" smtClean="0">
                <a:solidFill>
                  <a:srgbClr val="000000"/>
                </a:solidFill>
                <a:latin typeface="Calibri" pitchFamily="34" charset="0"/>
              </a:rPr>
              <a:t>Time</a:t>
            </a:r>
          </a:p>
        </p:txBody>
      </p:sp>
      <p:sp>
        <p:nvSpPr>
          <p:cNvPr id="16392" name="TextBox 8"/>
          <p:cNvSpPr txBox="1">
            <a:spLocks noChangeArrowheads="1"/>
          </p:cNvSpPr>
          <p:nvPr/>
        </p:nvSpPr>
        <p:spPr bwMode="auto">
          <a:xfrm rot="-5400000">
            <a:off x="-835818" y="3883818"/>
            <a:ext cx="38100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b="1" smtClean="0">
                <a:solidFill>
                  <a:srgbClr val="000000"/>
                </a:solidFill>
                <a:latin typeface="Calibri" pitchFamily="34" charset="0"/>
              </a:rPr>
              <a:t>          Population level</a:t>
            </a:r>
          </a:p>
        </p:txBody>
      </p:sp>
      <p:sp>
        <p:nvSpPr>
          <p:cNvPr id="10" name="TextBox 9"/>
          <p:cNvSpPr txBox="1"/>
          <p:nvPr/>
        </p:nvSpPr>
        <p:spPr>
          <a:xfrm>
            <a:off x="1219200" y="304800"/>
            <a:ext cx="7162800" cy="708025"/>
          </a:xfrm>
          <a:prstGeom prst="rect">
            <a:avLst/>
          </a:prstGeom>
          <a:noFill/>
        </p:spPr>
        <p:txBody>
          <a:bodyPr>
            <a:spAutoFit/>
          </a:bodyPr>
          <a:lstStyle/>
          <a:p>
            <a:pPr fontAlgn="base">
              <a:spcBef>
                <a:spcPct val="0"/>
              </a:spcBef>
              <a:spcAft>
                <a:spcPct val="0"/>
              </a:spcAft>
              <a:defRPr/>
            </a:pPr>
            <a:r>
              <a:rPr lang="en-US" sz="4000" b="1" dirty="0">
                <a:solidFill>
                  <a:srgbClr val="66FF33"/>
                </a:solidFill>
                <a:effectLst>
                  <a:outerShdw blurRad="38100" dist="38100" dir="2700000" algn="tl">
                    <a:srgbClr val="000000">
                      <a:alpha val="43137"/>
                    </a:srgbClr>
                  </a:outerShdw>
                </a:effectLst>
                <a:latin typeface="Lucida Bright" panose="02040602050505020304" pitchFamily="18" charset="0"/>
              </a:rPr>
              <a:t>Biological Control Concept</a:t>
            </a:r>
          </a:p>
        </p:txBody>
      </p:sp>
      <p:sp>
        <p:nvSpPr>
          <p:cNvPr id="16394" name="TextBox 11"/>
          <p:cNvSpPr txBox="1">
            <a:spLocks noChangeArrowheads="1"/>
          </p:cNvSpPr>
          <p:nvPr/>
        </p:nvSpPr>
        <p:spPr bwMode="auto">
          <a:xfrm>
            <a:off x="1457325" y="6096000"/>
            <a:ext cx="82867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Tree>
    <p:extLst>
      <p:ext uri="{BB962C8B-B14F-4D97-AF65-F5344CB8AC3E}">
        <p14:creationId xmlns:p14="http://schemas.microsoft.com/office/powerpoint/2010/main" val="27131778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5334000" cy="1143000"/>
          </a:xfrm>
        </p:spPr>
        <p:txBody>
          <a:bodyPr/>
          <a:lstStyle/>
          <a:p>
            <a:r>
              <a:rPr lang="en-US" b="1" dirty="0" smtClean="0">
                <a:solidFill>
                  <a:srgbClr val="00EE00"/>
                </a:solidFill>
                <a:effectLst>
                  <a:outerShdw blurRad="38100" dist="38100" dir="2700000" algn="tl">
                    <a:srgbClr val="000000">
                      <a:alpha val="43137"/>
                    </a:srgbClr>
                  </a:outerShdw>
                </a:effectLst>
                <a:latin typeface="Lucida Bright" panose="02040602050505020304" pitchFamily="18" charset="0"/>
              </a:rPr>
              <a:t>Insecticides</a:t>
            </a:r>
            <a:endParaRPr lang="en-US" dirty="0"/>
          </a:p>
        </p:txBody>
      </p:sp>
      <p:sp>
        <p:nvSpPr>
          <p:cNvPr id="3" name="Content Placeholder 2"/>
          <p:cNvSpPr>
            <a:spLocks noGrp="1"/>
          </p:cNvSpPr>
          <p:nvPr>
            <p:ph idx="1"/>
          </p:nvPr>
        </p:nvSpPr>
        <p:spPr>
          <a:xfrm>
            <a:off x="685800" y="990600"/>
            <a:ext cx="8153400" cy="3810000"/>
          </a:xfrm>
        </p:spPr>
        <p:txBody>
          <a:bodyPr>
            <a:normAutofit/>
          </a:bodyPr>
          <a:lstStyle/>
          <a:p>
            <a:pPr marL="0" lvl="0" indent="0">
              <a:buNone/>
            </a:pPr>
            <a:r>
              <a:rPr lang="en-US" sz="2800" dirty="0">
                <a:solidFill>
                  <a:schemeClr val="bg1"/>
                </a:solidFill>
                <a:effectLst>
                  <a:outerShdw blurRad="38100" dist="38100" dir="2700000" algn="tl">
                    <a:srgbClr val="000000">
                      <a:alpha val="43137"/>
                    </a:srgbClr>
                  </a:outerShdw>
                </a:effectLst>
                <a:latin typeface="Lucida Bright" panose="02040602050505020304" pitchFamily="18" charset="0"/>
              </a:rPr>
              <a:t>You have been </a:t>
            </a:r>
            <a:r>
              <a:rPr 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using </a:t>
            </a:r>
            <a:r>
              <a:rPr lang="en-US" sz="2800" dirty="0">
                <a:solidFill>
                  <a:schemeClr val="bg1"/>
                </a:solidFill>
                <a:effectLst>
                  <a:outerShdw blurRad="38100" dist="38100" dir="2700000" algn="tl">
                    <a:srgbClr val="000000">
                      <a:alpha val="43137"/>
                    </a:srgbClr>
                  </a:outerShdw>
                </a:effectLst>
                <a:latin typeface="Lucida Bright" panose="02040602050505020304" pitchFamily="18" charset="0"/>
              </a:rPr>
              <a:t>an insecticide </a:t>
            </a:r>
            <a:r>
              <a:rPr 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successfully to </a:t>
            </a:r>
            <a:r>
              <a:rPr lang="en-US" sz="2800" dirty="0">
                <a:solidFill>
                  <a:schemeClr val="bg1"/>
                </a:solidFill>
                <a:effectLst>
                  <a:outerShdw blurRad="38100" dist="38100" dir="2700000" algn="tl">
                    <a:srgbClr val="000000">
                      <a:alpha val="43137"/>
                    </a:srgbClr>
                  </a:outerShdw>
                </a:effectLst>
                <a:latin typeface="Lucida Bright" panose="02040602050505020304" pitchFamily="18" charset="0"/>
              </a:rPr>
              <a:t>manage an insect pest that lives in the soil but you notice that the product is no longer as effective. </a:t>
            </a:r>
            <a:r>
              <a:rPr 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What </a:t>
            </a:r>
            <a:r>
              <a:rPr lang="en-US" sz="2800" dirty="0">
                <a:solidFill>
                  <a:schemeClr val="bg1"/>
                </a:solidFill>
                <a:effectLst>
                  <a:outerShdw blurRad="38100" dist="38100" dir="2700000" algn="tl">
                    <a:srgbClr val="000000">
                      <a:alpha val="43137"/>
                    </a:srgbClr>
                  </a:outerShdw>
                </a:effectLst>
                <a:latin typeface="Lucida Bright" panose="02040602050505020304" pitchFamily="18" charset="0"/>
              </a:rPr>
              <a:t>kinds of changes might have occurred to render this insecticide ineffective</a:t>
            </a:r>
            <a:r>
              <a:rPr 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 </a:t>
            </a:r>
            <a:r>
              <a:rPr lang="en-US" sz="2800" dirty="0">
                <a:solidFill>
                  <a:schemeClr val="bg1"/>
                </a:solidFill>
                <a:effectLst>
                  <a:outerShdw blurRad="38100" dist="38100" dir="2700000" algn="tl">
                    <a:srgbClr val="000000">
                      <a:alpha val="43137"/>
                    </a:srgbClr>
                  </a:outerShdw>
                </a:effectLst>
                <a:latin typeface="Lucida Bright" panose="02040602050505020304" pitchFamily="18" charset="0"/>
              </a:rPr>
              <a:t>What actions might you take to restore its effectiveness</a:t>
            </a:r>
            <a:r>
              <a:rPr 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a:t>
            </a:r>
            <a:endParaRPr lang="en-US" sz="2800" dirty="0">
              <a:solidFill>
                <a:schemeClr val="bg1"/>
              </a:solidFill>
              <a:effectLst>
                <a:outerShdw blurRad="38100" dist="38100" dir="2700000" algn="tl">
                  <a:srgbClr val="000000">
                    <a:alpha val="43137"/>
                  </a:srgbClr>
                </a:outerShdw>
              </a:effectLst>
              <a:latin typeface="Lucida Bright" panose="02040602050505020304" pitchFamily="18" charset="0"/>
            </a:endParaRPr>
          </a:p>
        </p:txBody>
      </p:sp>
      <p:sp>
        <p:nvSpPr>
          <p:cNvPr id="5" name="TextBox 4"/>
          <p:cNvSpPr txBox="1"/>
          <p:nvPr/>
        </p:nvSpPr>
        <p:spPr>
          <a:xfrm>
            <a:off x="3657600" y="4800600"/>
            <a:ext cx="2895600" cy="369332"/>
          </a:xfrm>
          <a:prstGeom prst="rect">
            <a:avLst/>
          </a:prstGeom>
          <a:noFill/>
        </p:spPr>
        <p:txBody>
          <a:bodyPr wrap="square" rtlCol="0">
            <a:spAutoFit/>
          </a:bodyPr>
          <a:lstStyle/>
          <a:p>
            <a:endParaRPr lang="en-US" dirty="0"/>
          </a:p>
        </p:txBody>
      </p:sp>
      <p:pic>
        <p:nvPicPr>
          <p:cNvPr id="133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971800" y="4320282"/>
            <a:ext cx="3429000" cy="2322657"/>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3009900" y="6270994"/>
            <a:ext cx="1676400" cy="338554"/>
          </a:xfrm>
          <a:prstGeom prst="rect">
            <a:avLst/>
          </a:prstGeom>
          <a:noFill/>
        </p:spPr>
        <p:txBody>
          <a:bodyPr wrap="square" rtlCol="0">
            <a:spAutoFit/>
          </a:bodyPr>
          <a:lstStyle/>
          <a:p>
            <a:r>
              <a:rPr lang="en-US" sz="1600" dirty="0" smtClean="0">
                <a:solidFill>
                  <a:schemeClr val="bg1"/>
                </a:solidFill>
              </a:rPr>
              <a:t>G. A. Matthews </a:t>
            </a:r>
            <a:endParaRPr lang="en-US" sz="1600" dirty="0">
              <a:solidFill>
                <a:schemeClr val="bg1"/>
              </a:solidFill>
            </a:endParaRPr>
          </a:p>
        </p:txBody>
      </p:sp>
    </p:spTree>
    <p:extLst>
      <p:ext uri="{BB962C8B-B14F-4D97-AF65-F5344CB8AC3E}">
        <p14:creationId xmlns:p14="http://schemas.microsoft.com/office/powerpoint/2010/main" val="21423221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22387"/>
          </a:xfrm>
        </p:spPr>
        <p:txBody>
          <a:bodyPr>
            <a:normAutofit fontScale="90000"/>
          </a:bodyPr>
          <a:lstStyle/>
          <a:p>
            <a:r>
              <a:rPr lang="en-US" dirty="0" smtClean="0">
                <a:solidFill>
                  <a:prstClr val="white"/>
                </a:solidFill>
                <a:effectLst>
                  <a:outerShdw blurRad="38100" dist="38100" dir="2700000" algn="tl">
                    <a:srgbClr val="000000">
                      <a:alpha val="43137"/>
                    </a:srgbClr>
                  </a:outerShdw>
                </a:effectLst>
                <a:latin typeface="Lucida Bright" panose="02040602050505020304" pitchFamily="18" charset="0"/>
                <a:cs typeface="Arial" pitchFamily="34" charset="0"/>
              </a:rPr>
              <a:t/>
            </a:r>
            <a:br>
              <a:rPr lang="en-US" dirty="0" smtClean="0">
                <a:solidFill>
                  <a:prstClr val="white"/>
                </a:solidFill>
                <a:effectLst>
                  <a:outerShdw blurRad="38100" dist="38100" dir="2700000" algn="tl">
                    <a:srgbClr val="000000">
                      <a:alpha val="43137"/>
                    </a:srgbClr>
                  </a:outerShdw>
                </a:effectLst>
                <a:latin typeface="Lucida Bright" panose="02040602050505020304" pitchFamily="18" charset="0"/>
                <a:cs typeface="Arial" pitchFamily="34" charset="0"/>
              </a:rPr>
            </a:br>
            <a:r>
              <a:rPr lang="en-US" b="1" dirty="0" smtClean="0">
                <a:solidFill>
                  <a:srgbClr val="66FF66"/>
                </a:solidFill>
                <a:effectLst>
                  <a:outerShdw blurRad="38100" dist="38100" dir="2700000" algn="tl">
                    <a:srgbClr val="000000">
                      <a:alpha val="43137"/>
                    </a:srgbClr>
                  </a:outerShdw>
                </a:effectLst>
                <a:latin typeface="Lucida Bright" panose="02040602050505020304" pitchFamily="18" charset="0"/>
                <a:cs typeface="Arial" pitchFamily="34" charset="0"/>
              </a:rPr>
              <a:t>Pesticide Resistance Management</a:t>
            </a:r>
            <a:r>
              <a:rPr lang="en-US" dirty="0">
                <a:solidFill>
                  <a:prstClr val="white"/>
                </a:solidFill>
                <a:effectLst>
                  <a:outerShdw blurRad="38100" dist="38100" dir="2700000" algn="tl">
                    <a:srgbClr val="000000">
                      <a:alpha val="43137"/>
                    </a:srgbClr>
                  </a:outerShdw>
                </a:effectLst>
                <a:latin typeface="Lucida Bright" panose="02040602050505020304" pitchFamily="18" charset="0"/>
                <a:cs typeface="Arial" pitchFamily="34" charset="0"/>
              </a:rPr>
              <a:t/>
            </a:r>
            <a:br>
              <a:rPr lang="en-US" dirty="0">
                <a:solidFill>
                  <a:prstClr val="white"/>
                </a:solidFill>
                <a:effectLst>
                  <a:outerShdw blurRad="38100" dist="38100" dir="2700000" algn="tl">
                    <a:srgbClr val="000000">
                      <a:alpha val="43137"/>
                    </a:srgbClr>
                  </a:outerShdw>
                </a:effectLst>
                <a:latin typeface="Lucida Bright" panose="02040602050505020304" pitchFamily="18" charset="0"/>
                <a:cs typeface="Arial" pitchFamily="34" charset="0"/>
              </a:rPr>
            </a:br>
            <a:endParaRPr lang="en-US" dirty="0"/>
          </a:p>
        </p:txBody>
      </p:sp>
      <p:sp>
        <p:nvSpPr>
          <p:cNvPr id="3" name="Content Placeholder 2"/>
          <p:cNvSpPr>
            <a:spLocks noGrp="1"/>
          </p:cNvSpPr>
          <p:nvPr>
            <p:ph idx="1"/>
          </p:nvPr>
        </p:nvSpPr>
        <p:spPr>
          <a:xfrm>
            <a:off x="0" y="1676400"/>
            <a:ext cx="9144000" cy="5181600"/>
          </a:xfrm>
        </p:spPr>
        <p:txBody>
          <a:bodyPr/>
          <a:lstStyle/>
          <a:p>
            <a:pPr>
              <a:buClr>
                <a:srgbClr val="FF0000"/>
              </a:buClr>
              <a:buSzPct val="150000"/>
            </a:pPr>
            <a:r>
              <a:rPr lang="en-US" sz="2400" dirty="0">
                <a:solidFill>
                  <a:schemeClr val="bg1"/>
                </a:solidFill>
                <a:effectLst>
                  <a:outerShdw blurRad="38100" dist="38100" dir="2700000" algn="tl">
                    <a:srgbClr val="000000">
                      <a:alpha val="43137"/>
                    </a:srgbClr>
                  </a:outerShdw>
                </a:effectLst>
                <a:latin typeface="Lucida Bright" panose="02040602050505020304" pitchFamily="18" charset="0"/>
              </a:rPr>
              <a:t>Pesticide resistance management </a:t>
            </a:r>
            <a:r>
              <a:rPr lang="en-US" sz="2400" dirty="0" smtClean="0">
                <a:solidFill>
                  <a:schemeClr val="bg1"/>
                </a:solidFill>
                <a:effectLst>
                  <a:outerShdw blurRad="38100" dist="38100" dir="2700000" algn="tl">
                    <a:srgbClr val="000000">
                      <a:alpha val="43137"/>
                    </a:srgbClr>
                  </a:outerShdw>
                </a:effectLst>
                <a:latin typeface="Lucida Bright" panose="02040602050505020304" pitchFamily="18" charset="0"/>
              </a:rPr>
              <a:t>is </a:t>
            </a:r>
            <a:r>
              <a:rPr lang="en-US" sz="2400" dirty="0">
                <a:solidFill>
                  <a:schemeClr val="bg1"/>
                </a:solidFill>
                <a:effectLst>
                  <a:outerShdw blurRad="38100" dist="38100" dir="2700000" algn="tl">
                    <a:srgbClr val="000000">
                      <a:alpha val="43137"/>
                    </a:srgbClr>
                  </a:outerShdw>
                </a:effectLst>
                <a:latin typeface="Lucida Bright" panose="02040602050505020304" pitchFamily="18" charset="0"/>
              </a:rPr>
              <a:t>part of </a:t>
            </a:r>
            <a:r>
              <a:rPr lang="en-US" sz="2400" dirty="0" smtClean="0">
                <a:solidFill>
                  <a:schemeClr val="bg1"/>
                </a:solidFill>
                <a:effectLst>
                  <a:outerShdw blurRad="38100" dist="38100" dir="2700000" algn="tl">
                    <a:srgbClr val="000000">
                      <a:alpha val="43137"/>
                    </a:srgbClr>
                  </a:outerShdw>
                </a:effectLst>
                <a:latin typeface="Lucida Bright" panose="02040602050505020304" pitchFamily="18" charset="0"/>
              </a:rPr>
              <a:t>IPM- </a:t>
            </a:r>
            <a:r>
              <a:rPr lang="en-US" sz="2400" dirty="0">
                <a:solidFill>
                  <a:schemeClr val="bg1"/>
                </a:solidFill>
                <a:effectLst>
                  <a:outerShdw blurRad="38100" dist="38100" dir="2700000" algn="tl">
                    <a:srgbClr val="000000">
                      <a:alpha val="43137"/>
                    </a:srgbClr>
                  </a:outerShdw>
                </a:effectLst>
                <a:latin typeface="Lucida Bright" panose="02040602050505020304" pitchFamily="18" charset="0"/>
              </a:rPr>
              <a:t>resistant crop </a:t>
            </a:r>
            <a:r>
              <a:rPr lang="en-US" sz="2400" dirty="0" smtClean="0">
                <a:solidFill>
                  <a:schemeClr val="bg1"/>
                </a:solidFill>
                <a:effectLst>
                  <a:outerShdw blurRad="38100" dist="38100" dir="2700000" algn="tl">
                    <a:srgbClr val="000000">
                      <a:alpha val="43137"/>
                    </a:srgbClr>
                  </a:outerShdw>
                </a:effectLst>
                <a:latin typeface="Lucida Bright" panose="02040602050505020304" pitchFamily="18" charset="0"/>
              </a:rPr>
              <a:t>varieties, competitors and natural enemies, monitoring, sanitation, crop rotation, adjacent crops and weeds, </a:t>
            </a:r>
            <a:r>
              <a:rPr lang="en-US" sz="2400" dirty="0">
                <a:solidFill>
                  <a:schemeClr val="bg1"/>
                </a:solidFill>
                <a:effectLst>
                  <a:outerShdw blurRad="38100" dist="38100" dir="2700000" algn="tl">
                    <a:srgbClr val="000000">
                      <a:alpha val="43137"/>
                    </a:srgbClr>
                  </a:outerShdw>
                </a:effectLst>
                <a:latin typeface="Lucida Bright" panose="02040602050505020304" pitchFamily="18" charset="0"/>
              </a:rPr>
              <a:t>pesticides, </a:t>
            </a:r>
            <a:r>
              <a:rPr lang="en-US" sz="2400" dirty="0" smtClean="0">
                <a:solidFill>
                  <a:schemeClr val="bg1"/>
                </a:solidFill>
                <a:effectLst>
                  <a:outerShdw blurRad="38100" dist="38100" dir="2700000" algn="tl">
                    <a:srgbClr val="000000">
                      <a:alpha val="43137"/>
                    </a:srgbClr>
                  </a:outerShdw>
                </a:effectLst>
                <a:latin typeface="Lucida Bright" panose="02040602050505020304" pitchFamily="18" charset="0"/>
              </a:rPr>
              <a:t>and avoiding </a:t>
            </a:r>
            <a:r>
              <a:rPr lang="en-US" sz="2400" dirty="0">
                <a:solidFill>
                  <a:schemeClr val="bg1"/>
                </a:solidFill>
                <a:effectLst>
                  <a:outerShdw blurRad="38100" dist="38100" dir="2700000" algn="tl">
                    <a:srgbClr val="000000">
                      <a:alpha val="43137"/>
                    </a:srgbClr>
                  </a:outerShdw>
                </a:effectLst>
                <a:latin typeface="Lucida Bright" panose="02040602050505020304" pitchFamily="18" charset="0"/>
              </a:rPr>
              <a:t>continuous year-round cultivation of a single </a:t>
            </a:r>
            <a:r>
              <a:rPr lang="en-US" sz="2400" dirty="0" smtClean="0">
                <a:solidFill>
                  <a:schemeClr val="bg1"/>
                </a:solidFill>
                <a:effectLst>
                  <a:outerShdw blurRad="38100" dist="38100" dir="2700000" algn="tl">
                    <a:srgbClr val="000000">
                      <a:alpha val="43137"/>
                    </a:srgbClr>
                  </a:outerShdw>
                </a:effectLst>
                <a:latin typeface="Lucida Bright" panose="02040602050505020304" pitchFamily="18" charset="0"/>
              </a:rPr>
              <a:t>crop. </a:t>
            </a:r>
            <a:endParaRPr lang="en-US" sz="2400" dirty="0">
              <a:solidFill>
                <a:schemeClr val="bg1"/>
              </a:solidFill>
              <a:effectLst>
                <a:outerShdw blurRad="38100" dist="38100" dir="2700000" algn="tl">
                  <a:srgbClr val="000000">
                    <a:alpha val="43137"/>
                  </a:srgbClr>
                </a:outerShdw>
              </a:effectLst>
              <a:latin typeface="Lucida Bright" panose="02040602050505020304" pitchFamily="18" charset="0"/>
            </a:endParaRPr>
          </a:p>
          <a:p>
            <a:pPr>
              <a:buClr>
                <a:srgbClr val="FF0000"/>
              </a:buClr>
              <a:buSzPct val="150000"/>
            </a:pPr>
            <a:r>
              <a:rPr lang="en-US" sz="2400" dirty="0" smtClean="0">
                <a:solidFill>
                  <a:schemeClr val="bg1"/>
                </a:solidFill>
                <a:effectLst>
                  <a:outerShdw blurRad="38100" dist="38100" dir="2700000" algn="tl">
                    <a:srgbClr val="000000">
                      <a:alpha val="43137"/>
                    </a:srgbClr>
                  </a:outerShdw>
                </a:effectLst>
                <a:latin typeface="Lucida Bright" panose="02040602050505020304" pitchFamily="18" charset="0"/>
              </a:rPr>
              <a:t>Determine the presence and status of pests in the crop- ID, population dynamics (stages), abundance</a:t>
            </a:r>
            <a:r>
              <a:rPr lang="en-US" sz="2400" dirty="0">
                <a:solidFill>
                  <a:schemeClr val="bg1"/>
                </a:solidFill>
                <a:effectLst>
                  <a:outerShdw blurRad="38100" dist="38100" dir="2700000" algn="tl">
                    <a:srgbClr val="000000">
                      <a:alpha val="43137"/>
                    </a:srgbClr>
                  </a:outerShdw>
                </a:effectLst>
                <a:latin typeface="Lucida Bright" panose="02040602050505020304" pitchFamily="18" charset="0"/>
              </a:rPr>
              <a:t>, </a:t>
            </a:r>
            <a:r>
              <a:rPr lang="en-US" sz="2400" dirty="0" smtClean="0">
                <a:solidFill>
                  <a:schemeClr val="bg1"/>
                </a:solidFill>
                <a:effectLst>
                  <a:outerShdw blurRad="38100" dist="38100" dir="2700000" algn="tl">
                    <a:srgbClr val="000000">
                      <a:alpha val="43137"/>
                    </a:srgbClr>
                  </a:outerShdw>
                </a:effectLst>
                <a:latin typeface="Lucida Bright" panose="02040602050505020304" pitchFamily="18" charset="0"/>
              </a:rPr>
              <a:t>thresholds. </a:t>
            </a:r>
          </a:p>
          <a:p>
            <a:pPr>
              <a:buClr>
                <a:srgbClr val="FF0000"/>
              </a:buClr>
              <a:buSzPct val="150000"/>
            </a:pPr>
            <a:r>
              <a:rPr lang="en-US" sz="2400" dirty="0" smtClean="0">
                <a:solidFill>
                  <a:schemeClr val="bg1"/>
                </a:solidFill>
                <a:effectLst>
                  <a:outerShdw blurRad="38100" dist="38100" dir="2700000" algn="tl">
                    <a:srgbClr val="000000">
                      <a:alpha val="43137"/>
                    </a:srgbClr>
                  </a:outerShdw>
                </a:effectLst>
                <a:latin typeface="Lucida Bright" panose="02040602050505020304" pitchFamily="18" charset="0"/>
              </a:rPr>
              <a:t>Apply pesticides- selection, rates, application coverage, timing, frequency, rotation, mixtures, resistance monitoring, biopesticides.</a:t>
            </a:r>
          </a:p>
          <a:p>
            <a:pPr>
              <a:buClr>
                <a:srgbClr val="FF0000"/>
              </a:buClr>
              <a:buSzPct val="150000"/>
            </a:pPr>
            <a:r>
              <a:rPr lang="en-US" sz="2400" dirty="0">
                <a:solidFill>
                  <a:schemeClr val="bg1"/>
                </a:solidFill>
                <a:effectLst>
                  <a:outerShdw blurRad="38100" dist="38100" dir="2700000" algn="tl">
                    <a:srgbClr val="000000">
                      <a:alpha val="43137"/>
                    </a:srgbClr>
                  </a:outerShdw>
                </a:effectLst>
                <a:latin typeface="Lucida Bright" panose="02040602050505020304" pitchFamily="18" charset="0"/>
              </a:rPr>
              <a:t>Develop and refine a resistance management </a:t>
            </a:r>
            <a:r>
              <a:rPr lang="en-US" sz="2400" dirty="0" smtClean="0">
                <a:solidFill>
                  <a:schemeClr val="bg1"/>
                </a:solidFill>
                <a:effectLst>
                  <a:outerShdw blurRad="38100" dist="38100" dir="2700000" algn="tl">
                    <a:srgbClr val="000000">
                      <a:alpha val="43137"/>
                    </a:srgbClr>
                  </a:outerShdw>
                </a:effectLst>
                <a:latin typeface="Lucida Bright" panose="02040602050505020304" pitchFamily="18" charset="0"/>
              </a:rPr>
              <a:t>plan with stakeholders (growers, crop advisors, pesticide suppliers)</a:t>
            </a:r>
            <a:r>
              <a:rPr lang="en-US" sz="2400" dirty="0" smtClean="0">
                <a:latin typeface="Lucida Bright" panose="02040602050505020304" pitchFamily="18" charset="0"/>
              </a:rPr>
              <a:t>.</a:t>
            </a:r>
            <a:endParaRPr lang="en-US" sz="2400" dirty="0">
              <a:latin typeface="Lucida Bright" panose="02040602050505020304" pitchFamily="18" charset="0"/>
            </a:endParaRPr>
          </a:p>
          <a:p>
            <a:pPr marL="0" indent="0">
              <a:buNone/>
            </a:pPr>
            <a:r>
              <a:rPr lang="en-US" sz="2000" dirty="0" smtClean="0"/>
              <a:t> </a:t>
            </a:r>
          </a:p>
        </p:txBody>
      </p:sp>
    </p:spTree>
    <p:extLst>
      <p:ext uri="{BB962C8B-B14F-4D97-AF65-F5344CB8AC3E}">
        <p14:creationId xmlns:p14="http://schemas.microsoft.com/office/powerpoint/2010/main" val="3900594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1" y="1600200"/>
            <a:ext cx="7772399" cy="830997"/>
          </a:xfrm>
          <a:prstGeom prst="rect">
            <a:avLst/>
          </a:prstGeom>
        </p:spPr>
        <p:txBody>
          <a:bodyPr wrap="square">
            <a:spAutoFit/>
          </a:bodyPr>
          <a:lstStyle/>
          <a:p>
            <a:r>
              <a:rPr lang="en-US" sz="2400" dirty="0" smtClean="0">
                <a:solidFill>
                  <a:schemeClr val="bg1"/>
                </a:solidFill>
                <a:effectLst>
                  <a:outerShdw blurRad="38100" dist="38100" dir="2700000" algn="tl">
                    <a:srgbClr val="000000">
                      <a:alpha val="43137"/>
                    </a:srgbClr>
                  </a:outerShdw>
                </a:effectLst>
                <a:latin typeface="Lucida Bright" panose="02040602050505020304" pitchFamily="18" charset="0"/>
              </a:rPr>
              <a:t>Pesticide resistance </a:t>
            </a:r>
            <a:r>
              <a:rPr lang="en-US" sz="2400" dirty="0">
                <a:solidFill>
                  <a:schemeClr val="bg1"/>
                </a:solidFill>
                <a:effectLst>
                  <a:outerShdw blurRad="38100" dist="38100" dir="2700000" algn="tl">
                    <a:srgbClr val="000000">
                      <a:alpha val="43137"/>
                    </a:srgbClr>
                  </a:outerShdw>
                </a:effectLst>
                <a:latin typeface="Lucida Bright" panose="02040602050505020304" pitchFamily="18" charset="0"/>
              </a:rPr>
              <a:t>is </a:t>
            </a:r>
            <a:r>
              <a:rPr lang="en-US" sz="2400" dirty="0" smtClean="0">
                <a:solidFill>
                  <a:schemeClr val="bg1"/>
                </a:solidFill>
                <a:effectLst>
                  <a:outerShdw blurRad="38100" dist="38100" dir="2700000" algn="tl">
                    <a:srgbClr val="000000">
                      <a:alpha val="43137"/>
                    </a:srgbClr>
                  </a:outerShdw>
                </a:effectLst>
                <a:latin typeface="Lucida Bright" panose="02040602050505020304" pitchFamily="18" charset="0"/>
              </a:rPr>
              <a:t>a </a:t>
            </a:r>
            <a:r>
              <a:rPr lang="en-US" sz="2400" dirty="0">
                <a:solidFill>
                  <a:schemeClr val="bg1"/>
                </a:solidFill>
                <a:effectLst>
                  <a:outerShdw blurRad="38100" dist="38100" dir="2700000" algn="tl">
                    <a:srgbClr val="000000">
                      <a:alpha val="43137"/>
                    </a:srgbClr>
                  </a:outerShdw>
                </a:effectLst>
                <a:latin typeface="Lucida Bright" panose="02040602050505020304" pitchFamily="18" charset="0"/>
              </a:rPr>
              <a:t>genetic change in an organism in response to selection </a:t>
            </a:r>
            <a:r>
              <a:rPr lang="en-US" sz="2400" dirty="0" smtClean="0">
                <a:solidFill>
                  <a:schemeClr val="bg1"/>
                </a:solidFill>
                <a:effectLst>
                  <a:outerShdw blurRad="38100" dist="38100" dir="2700000" algn="tl">
                    <a:srgbClr val="000000">
                      <a:alpha val="43137"/>
                    </a:srgbClr>
                  </a:outerShdw>
                </a:effectLst>
                <a:latin typeface="Lucida Bright" panose="02040602050505020304" pitchFamily="18" charset="0"/>
              </a:rPr>
              <a:t>by the toxicant.</a:t>
            </a:r>
            <a:r>
              <a:rPr lang="en-US" sz="2400" dirty="0" smtClean="0">
                <a:effectLst>
                  <a:outerShdw blurRad="38100" dist="38100" dir="2700000" algn="tl">
                    <a:srgbClr val="000000">
                      <a:alpha val="43137"/>
                    </a:srgbClr>
                  </a:outerShdw>
                </a:effectLst>
                <a:latin typeface="Lucida Bright" panose="02040602050505020304" pitchFamily="18" charset="0"/>
              </a:rPr>
              <a:t> </a:t>
            </a:r>
            <a:endParaRPr lang="en-US" sz="2400" dirty="0">
              <a:effectLst>
                <a:outerShdw blurRad="38100" dist="38100" dir="2700000" algn="tl">
                  <a:srgbClr val="000000">
                    <a:alpha val="43137"/>
                  </a:srgbClr>
                </a:outerShdw>
              </a:effectLst>
              <a:latin typeface="Lucida Bright" panose="020406020505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590800"/>
            <a:ext cx="4248150" cy="4048237"/>
          </a:xfrm>
          <a:prstGeom prst="rect">
            <a:avLst/>
          </a:prstGeom>
          <a:noFill/>
          <a:ln w="19050">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066800" y="76200"/>
            <a:ext cx="7620000" cy="1446550"/>
          </a:xfrm>
          <a:prstGeom prst="rect">
            <a:avLst/>
          </a:prstGeom>
          <a:noFill/>
        </p:spPr>
        <p:txBody>
          <a:bodyPr wrap="square" rtlCol="0">
            <a:spAutoFit/>
          </a:bodyPr>
          <a:lstStyle/>
          <a:p>
            <a:pPr algn="ctr"/>
            <a:r>
              <a:rPr lang="en-US" sz="4400" b="1" dirty="0" smtClean="0">
                <a:solidFill>
                  <a:srgbClr val="66FF66"/>
                </a:solidFill>
                <a:effectLst>
                  <a:outerShdw blurRad="38100" dist="38100" dir="2700000" algn="tl">
                    <a:srgbClr val="000000">
                      <a:alpha val="43137"/>
                    </a:srgbClr>
                  </a:outerShdw>
                </a:effectLst>
                <a:latin typeface="Lucida Bright" panose="02040602050505020304" pitchFamily="18" charset="0"/>
              </a:rPr>
              <a:t>Pesticide Resistance Management</a:t>
            </a:r>
            <a:endParaRPr lang="en-US" sz="4400" b="1" dirty="0">
              <a:solidFill>
                <a:srgbClr val="66FF66"/>
              </a:solidFill>
              <a:effectLst>
                <a:outerShdw blurRad="38100" dist="38100" dir="2700000" algn="tl">
                  <a:srgbClr val="000000">
                    <a:alpha val="43137"/>
                  </a:srgbClr>
                </a:outerShdw>
              </a:effectLst>
              <a:latin typeface="Lucida Bright" panose="02040602050505020304" pitchFamily="18" charset="0"/>
            </a:endParaRPr>
          </a:p>
        </p:txBody>
      </p:sp>
    </p:spTree>
    <p:extLst>
      <p:ext uri="{BB962C8B-B14F-4D97-AF65-F5344CB8AC3E}">
        <p14:creationId xmlns:p14="http://schemas.microsoft.com/office/powerpoint/2010/main" val="3611918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9783" y="381000"/>
            <a:ext cx="8229600" cy="1143000"/>
          </a:xfrm>
        </p:spPr>
        <p:txBody>
          <a:bodyPr>
            <a:normAutofit fontScale="90000"/>
          </a:bodyPr>
          <a:lstStyle/>
          <a:p>
            <a:r>
              <a:rPr lang="en-US" b="1" dirty="0" smtClean="0">
                <a:solidFill>
                  <a:srgbClr val="66FF66"/>
                </a:solidFill>
                <a:latin typeface="Lucida Bright" panose="02040602050505020304" pitchFamily="18" charset="0"/>
              </a:rPr>
              <a:t>Resistance Levels </a:t>
            </a:r>
            <a:r>
              <a:rPr lang="en-US" b="1" dirty="0" smtClean="0">
                <a:solidFill>
                  <a:srgbClr val="66FF66"/>
                </a:solidFill>
                <a:latin typeface="Lucida Bright" panose="02040602050505020304" pitchFamily="18" charset="0"/>
              </a:rPr>
              <a:t>and</a:t>
            </a:r>
            <a:br>
              <a:rPr lang="en-US" b="1" dirty="0" smtClean="0">
                <a:solidFill>
                  <a:srgbClr val="66FF66"/>
                </a:solidFill>
                <a:latin typeface="Lucida Bright" panose="02040602050505020304" pitchFamily="18" charset="0"/>
              </a:rPr>
            </a:br>
            <a:r>
              <a:rPr lang="en-US" b="1" dirty="0" smtClean="0">
                <a:solidFill>
                  <a:srgbClr val="66FF66"/>
                </a:solidFill>
                <a:latin typeface="Lucida Bright" panose="02040602050505020304" pitchFamily="18" charset="0"/>
              </a:rPr>
              <a:t> </a:t>
            </a:r>
            <a:r>
              <a:rPr lang="en-US" b="1" dirty="0" smtClean="0">
                <a:solidFill>
                  <a:srgbClr val="66FF66"/>
                </a:solidFill>
                <a:latin typeface="Lucida Bright" panose="02040602050505020304" pitchFamily="18" charset="0"/>
              </a:rPr>
              <a:t>Pesticide Rotation</a:t>
            </a:r>
            <a:endParaRPr lang="en-US" b="1" dirty="0">
              <a:solidFill>
                <a:srgbClr val="66FF66"/>
              </a:solidFill>
              <a:latin typeface="Lucida Bright" panose="020406020505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533" y="1905000"/>
            <a:ext cx="6896100" cy="3305175"/>
          </a:xfrm>
          <a:prstGeom prst="rect">
            <a:avLst/>
          </a:prstGeom>
          <a:noFill/>
          <a:ln w="19050">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152400" y="5943600"/>
            <a:ext cx="8915400" cy="400110"/>
          </a:xfrm>
          <a:prstGeom prst="rect">
            <a:avLst/>
          </a:prstGeom>
          <a:noFill/>
        </p:spPr>
        <p:txBody>
          <a:bodyPr wrap="square" rtlCol="0">
            <a:spAutoFit/>
          </a:bodyPr>
          <a:lstStyle/>
          <a:p>
            <a:r>
              <a:rPr lang="en-US" sz="2000" dirty="0">
                <a:solidFill>
                  <a:schemeClr val="bg1"/>
                </a:solidFill>
                <a:latin typeface="Lucida Bright" panose="02040602050505020304" pitchFamily="18" charset="0"/>
              </a:rPr>
              <a:t>http://www.eppo.int/PPPRODUCTS/resistance/FAO_RMG_Sept_12.pdf</a:t>
            </a:r>
          </a:p>
        </p:txBody>
      </p:sp>
      <p:sp>
        <p:nvSpPr>
          <p:cNvPr id="6" name="TextBox 5"/>
          <p:cNvSpPr txBox="1"/>
          <p:nvPr/>
        </p:nvSpPr>
        <p:spPr>
          <a:xfrm>
            <a:off x="381000" y="5410200"/>
            <a:ext cx="8382000" cy="400110"/>
          </a:xfrm>
          <a:prstGeom prst="rect">
            <a:avLst/>
          </a:prstGeom>
          <a:noFill/>
        </p:spPr>
        <p:txBody>
          <a:bodyPr wrap="square" rtlCol="0">
            <a:spAutoFit/>
          </a:bodyPr>
          <a:lstStyle/>
          <a:p>
            <a:r>
              <a:rPr lang="en-US" sz="2000" dirty="0">
                <a:solidFill>
                  <a:schemeClr val="bg1"/>
                </a:solidFill>
                <a:latin typeface="Lucida Bright" panose="02040602050505020304" pitchFamily="18" charset="0"/>
              </a:rPr>
              <a:t>Guidelines on Prevention and Management of Pesticide Resistance</a:t>
            </a:r>
          </a:p>
        </p:txBody>
      </p:sp>
      <p:sp>
        <p:nvSpPr>
          <p:cNvPr id="3" name="TextBox 2"/>
          <p:cNvSpPr txBox="1"/>
          <p:nvPr/>
        </p:nvSpPr>
        <p:spPr>
          <a:xfrm rot="10800000">
            <a:off x="1407466" y="2286000"/>
            <a:ext cx="461665" cy="1629728"/>
          </a:xfrm>
          <a:prstGeom prst="rect">
            <a:avLst/>
          </a:prstGeom>
          <a:solidFill>
            <a:schemeClr val="bg1"/>
          </a:solidFill>
        </p:spPr>
        <p:txBody>
          <a:bodyPr vert="vert" wrap="square" rtlCol="0" anchor="ctr" anchorCtr="0">
            <a:spAutoFit/>
          </a:bodyPr>
          <a:lstStyle/>
          <a:p>
            <a:r>
              <a:rPr lang="en-US" dirty="0" smtClean="0">
                <a:solidFill>
                  <a:srgbClr val="000000"/>
                </a:solidFill>
              </a:rPr>
              <a:t>Effectiveness</a:t>
            </a:r>
            <a:endParaRPr lang="en-US" dirty="0">
              <a:solidFill>
                <a:srgbClr val="000000"/>
              </a:solidFill>
            </a:endParaRPr>
          </a:p>
        </p:txBody>
      </p:sp>
    </p:spTree>
    <p:extLst>
      <p:ext uri="{BB962C8B-B14F-4D97-AF65-F5344CB8AC3E}">
        <p14:creationId xmlns:p14="http://schemas.microsoft.com/office/powerpoint/2010/main" val="1030274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73063"/>
            <a:ext cx="8991600" cy="6111875"/>
          </a:xfrm>
          <a:prstGeom prst="rect">
            <a:avLst/>
          </a:prstGeom>
          <a:noFill/>
          <a:ln w="19050">
            <a:solidFill>
              <a:srgbClr val="33CC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58729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50960"/>
            <a:ext cx="1916916" cy="2454240"/>
          </a:xfrm>
          <a:prstGeom prst="rect">
            <a:avLst/>
          </a:prstGeom>
          <a:noFill/>
          <a:ln w="19050" cap="sq">
            <a:solidFill>
              <a:srgbClr val="33CC33"/>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52600" y="152400"/>
            <a:ext cx="6011862" cy="769441"/>
          </a:xfrm>
          <a:prstGeom prst="rect">
            <a:avLst/>
          </a:prstGeom>
          <a:noFill/>
        </p:spPr>
        <p:txBody>
          <a:bodyPr wrap="square">
            <a:spAutoFit/>
          </a:bodyPr>
          <a:lstStyle/>
          <a:p>
            <a:pPr>
              <a:defRPr/>
            </a:pPr>
            <a:r>
              <a:rPr lang="en-US" sz="4400" b="1" dirty="0">
                <a:solidFill>
                  <a:srgbClr val="00FF00"/>
                </a:solidFill>
                <a:effectLst>
                  <a:outerShdw blurRad="38100" dist="38100" dir="2700000" algn="tl">
                    <a:srgbClr val="000000">
                      <a:alpha val="43137"/>
                    </a:srgbClr>
                  </a:outerShdw>
                </a:effectLst>
                <a:latin typeface="Lucida Bright" panose="02040602050505020304" pitchFamily="18" charset="0"/>
              </a:rPr>
              <a:t>Pesticide Resistance</a:t>
            </a:r>
          </a:p>
        </p:txBody>
      </p:sp>
      <p:sp>
        <p:nvSpPr>
          <p:cNvPr id="3" name="TextBox 2"/>
          <p:cNvSpPr txBox="1"/>
          <p:nvPr/>
        </p:nvSpPr>
        <p:spPr>
          <a:xfrm>
            <a:off x="3036026" y="1881013"/>
            <a:ext cx="1524000" cy="523220"/>
          </a:xfrm>
          <a:prstGeom prst="rect">
            <a:avLst/>
          </a:prstGeom>
          <a:noFill/>
        </p:spPr>
        <p:txBody>
          <a:bodyPr wrap="square" rtlCol="0">
            <a:spAutoFit/>
          </a:bodyPr>
          <a:lstStyle/>
          <a:p>
            <a:r>
              <a:rPr lang="en-US" sz="2800" dirty="0" smtClean="0">
                <a:solidFill>
                  <a:srgbClr val="FFFF00"/>
                </a:solidFill>
                <a:latin typeface="Lucida Bright" panose="02040602050505020304" pitchFamily="18" charset="0"/>
              </a:rPr>
              <a:t>HRAC</a:t>
            </a:r>
            <a:endParaRPr lang="en-US" sz="2800" dirty="0">
              <a:solidFill>
                <a:srgbClr val="FFFF00"/>
              </a:solidFill>
              <a:latin typeface="Lucida Bright" panose="02040602050505020304" pitchFamily="18" charset="0"/>
            </a:endParaRPr>
          </a:p>
        </p:txBody>
      </p:sp>
      <p:sp>
        <p:nvSpPr>
          <p:cNvPr id="4" name="TextBox 3"/>
          <p:cNvSpPr txBox="1"/>
          <p:nvPr/>
        </p:nvSpPr>
        <p:spPr>
          <a:xfrm>
            <a:off x="3517560" y="2590762"/>
            <a:ext cx="1600200" cy="523220"/>
          </a:xfrm>
          <a:prstGeom prst="rect">
            <a:avLst/>
          </a:prstGeom>
          <a:noFill/>
        </p:spPr>
        <p:txBody>
          <a:bodyPr wrap="square" rtlCol="0">
            <a:spAutoFit/>
          </a:bodyPr>
          <a:lstStyle/>
          <a:p>
            <a:r>
              <a:rPr lang="en-US" sz="2800" dirty="0" smtClean="0">
                <a:solidFill>
                  <a:srgbClr val="FFFF00"/>
                </a:solidFill>
                <a:latin typeface="Lucida Bright" panose="02040602050505020304" pitchFamily="18" charset="0"/>
              </a:rPr>
              <a:t>FRAC</a:t>
            </a:r>
            <a:endParaRPr lang="en-US" sz="2800" dirty="0">
              <a:solidFill>
                <a:srgbClr val="FFFF00"/>
              </a:solidFill>
              <a:latin typeface="Lucida Bright" panose="02040602050505020304" pitchFamily="18" charset="0"/>
            </a:endParaRPr>
          </a:p>
        </p:txBody>
      </p:sp>
      <p:sp>
        <p:nvSpPr>
          <p:cNvPr id="7" name="TextBox 6"/>
          <p:cNvSpPr txBox="1"/>
          <p:nvPr/>
        </p:nvSpPr>
        <p:spPr>
          <a:xfrm>
            <a:off x="2667000" y="1143000"/>
            <a:ext cx="1600200" cy="523220"/>
          </a:xfrm>
          <a:prstGeom prst="rect">
            <a:avLst/>
          </a:prstGeom>
          <a:noFill/>
        </p:spPr>
        <p:txBody>
          <a:bodyPr wrap="square" rtlCol="0">
            <a:spAutoFit/>
          </a:bodyPr>
          <a:lstStyle/>
          <a:p>
            <a:r>
              <a:rPr lang="en-US" sz="2800" dirty="0" smtClean="0">
                <a:solidFill>
                  <a:srgbClr val="FFFF00"/>
                </a:solidFill>
                <a:latin typeface="Lucida Bright" panose="02040602050505020304" pitchFamily="18" charset="0"/>
              </a:rPr>
              <a:t>IRAC</a:t>
            </a:r>
            <a:endParaRPr lang="en-US" sz="2800" dirty="0">
              <a:solidFill>
                <a:srgbClr val="FFFF00"/>
              </a:solidFill>
              <a:latin typeface="Lucida Bright" panose="02040602050505020304" pitchFamily="18"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090199"/>
            <a:ext cx="4241074" cy="586201"/>
          </a:xfrm>
          <a:prstGeom prst="rect">
            <a:avLst/>
          </a:prstGeom>
          <a:noFill/>
          <a:ln w="19050">
            <a:solidFill>
              <a:srgbClr val="00CC00"/>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614851" y="2404233"/>
            <a:ext cx="2081349" cy="694509"/>
          </a:xfrm>
          <a:prstGeom prst="rect">
            <a:avLst/>
          </a:prstGeom>
          <a:noFill/>
          <a:ln w="19050">
            <a:solidFill>
              <a:srgbClr val="33CC33"/>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152400" y="3733800"/>
            <a:ext cx="9220200" cy="3085460"/>
          </a:xfrm>
          <a:prstGeom prst="rect">
            <a:avLst/>
          </a:prstGeom>
          <a:noFill/>
        </p:spPr>
        <p:txBody>
          <a:bodyPr wrap="square">
            <a:spAutoFit/>
          </a:bodyPr>
          <a:lstStyle/>
          <a:p>
            <a:pPr>
              <a:defRPr/>
            </a:pPr>
            <a:r>
              <a:rPr lang="en-US" sz="2600" dirty="0" smtClean="0">
                <a:solidFill>
                  <a:schemeClr val="bg1"/>
                </a:solidFill>
                <a:effectLst>
                  <a:outerShdw blurRad="38100" dist="38100" dir="2700000" algn="tl">
                    <a:srgbClr val="000000">
                      <a:alpha val="43137"/>
                    </a:srgbClr>
                  </a:outerShdw>
                </a:effectLst>
                <a:latin typeface="Lucida Bright" panose="02040602050505020304" pitchFamily="18" charset="0"/>
              </a:rPr>
              <a:t>		</a:t>
            </a:r>
            <a:r>
              <a:rPr lang="en-US" sz="2600" u="sng" dirty="0" smtClean="0">
                <a:solidFill>
                  <a:srgbClr val="FFFF00"/>
                </a:solidFill>
                <a:effectLst>
                  <a:outerShdw blurRad="38100" dist="38100" dir="2700000" algn="tl">
                    <a:srgbClr val="000000">
                      <a:alpha val="43137"/>
                    </a:srgbClr>
                  </a:outerShdw>
                </a:effectLst>
                <a:latin typeface="Lucida Bright" panose="02040602050505020304" pitchFamily="18" charset="0"/>
              </a:rPr>
              <a:t>Fred </a:t>
            </a:r>
            <a:r>
              <a:rPr lang="en-US" sz="2600" u="sng" dirty="0" err="1" smtClean="0">
                <a:solidFill>
                  <a:srgbClr val="FFFF00"/>
                </a:solidFill>
                <a:effectLst>
                  <a:outerShdw blurRad="38100" dist="38100" dir="2700000" algn="tl">
                    <a:srgbClr val="000000">
                      <a:alpha val="43137"/>
                    </a:srgbClr>
                  </a:outerShdw>
                </a:effectLst>
                <a:latin typeface="Lucida Bright" panose="02040602050505020304" pitchFamily="18" charset="0"/>
              </a:rPr>
              <a:t>Fishel</a:t>
            </a:r>
            <a:r>
              <a:rPr lang="en-US" sz="2600" u="sng" dirty="0" smtClean="0">
                <a:solidFill>
                  <a:srgbClr val="FFFF00"/>
                </a:solidFill>
                <a:effectLst>
                  <a:outerShdw blurRad="38100" dist="38100" dir="2700000" algn="tl">
                    <a:srgbClr val="000000">
                      <a:alpha val="43137"/>
                    </a:srgbClr>
                  </a:outerShdw>
                </a:effectLst>
                <a:latin typeface="Lucida Bright" panose="02040602050505020304" pitchFamily="18" charset="0"/>
              </a:rPr>
              <a:t> (University of Florida) </a:t>
            </a:r>
          </a:p>
          <a:p>
            <a:pPr marL="457200" indent="-274320">
              <a:buClr>
                <a:srgbClr val="FF0000"/>
              </a:buClr>
              <a:buSzPct val="150000"/>
              <a:buFont typeface="Arial" panose="020B0604020202020204" pitchFamily="34" charset="0"/>
              <a:buChar char="•"/>
              <a:defRPr/>
            </a:pPr>
            <a:r>
              <a:rPr lang="en-US" sz="2600" dirty="0" smtClean="0">
                <a:solidFill>
                  <a:schemeClr val="bg1"/>
                </a:solidFill>
                <a:effectLst>
                  <a:outerShdw blurRad="38100" dist="38100" dir="2700000" algn="tl">
                    <a:srgbClr val="000000">
                      <a:alpha val="43137"/>
                    </a:srgbClr>
                  </a:outerShdw>
                </a:effectLst>
                <a:latin typeface="Lucida Bright" panose="02040602050505020304" pitchFamily="18" charset="0"/>
              </a:rPr>
              <a:t>EDIS- http</a:t>
            </a:r>
            <a:r>
              <a:rPr lang="en-US" sz="2600" dirty="0">
                <a:solidFill>
                  <a:schemeClr val="bg1"/>
                </a:solidFill>
                <a:effectLst>
                  <a:outerShdw blurRad="38100" dist="38100" dir="2700000" algn="tl">
                    <a:srgbClr val="000000">
                      <a:alpha val="43137"/>
                    </a:srgbClr>
                  </a:outerShdw>
                </a:effectLst>
                <a:latin typeface="Lucida Bright" panose="02040602050505020304" pitchFamily="18" charset="0"/>
              </a:rPr>
              <a:t>://</a:t>
            </a:r>
            <a:r>
              <a:rPr lang="en-US" sz="2600" dirty="0" smtClean="0">
                <a:solidFill>
                  <a:schemeClr val="bg1"/>
                </a:solidFill>
                <a:effectLst>
                  <a:outerShdw blurRad="38100" dist="38100" dir="2700000" algn="tl">
                    <a:srgbClr val="000000">
                      <a:alpha val="43137"/>
                    </a:srgbClr>
                  </a:outerShdw>
                </a:effectLst>
                <a:latin typeface="Lucida Bright" panose="02040602050505020304" pitchFamily="18" charset="0"/>
              </a:rPr>
              <a:t>edis.ifas.ufl.edu/pdffiles/PI/PI12100.pdf</a:t>
            </a:r>
          </a:p>
          <a:p>
            <a:pPr marL="457200" indent="-274320" defTabSz="457200">
              <a:buClr>
                <a:srgbClr val="FF0000"/>
              </a:buClr>
              <a:buSzPct val="150000"/>
              <a:buFont typeface="Arial" panose="020B0604020202020204" pitchFamily="34" charset="0"/>
              <a:buChar char="•"/>
              <a:defRPr/>
            </a:pPr>
            <a:r>
              <a:rPr lang="en-US" altLang="en-US" sz="2600" dirty="0">
                <a:solidFill>
                  <a:schemeClr val="bg1"/>
                </a:solidFill>
                <a:effectLst>
                  <a:outerShdw blurRad="38100" dist="38100" dir="2700000" algn="tl">
                    <a:srgbClr val="000000">
                      <a:alpha val="43137"/>
                    </a:srgbClr>
                  </a:outerShdw>
                </a:effectLst>
                <a:latin typeface="Lucida Bright" panose="02040602050505020304" pitchFamily="18" charset="0"/>
              </a:rPr>
              <a:t>Principles of Pesticides- http://</a:t>
            </a:r>
            <a:r>
              <a:rPr lang="en-US" altLang="en-US" sz="2600" dirty="0" smtClean="0">
                <a:solidFill>
                  <a:schemeClr val="bg1"/>
                </a:solidFill>
                <a:effectLst>
                  <a:outerShdw blurRad="38100" dist="38100" dir="2700000" algn="tl">
                    <a:srgbClr val="000000">
                      <a:alpha val="43137"/>
                    </a:srgbClr>
                  </a:outerShdw>
                </a:effectLst>
                <a:latin typeface="Lucida Bright" panose="02040602050505020304" pitchFamily="18" charset="0"/>
              </a:rPr>
              <a:t>agronomy.ifas.ufl.edu           	/pdfs/syllabi/ipm5305.pdf</a:t>
            </a:r>
          </a:p>
          <a:p>
            <a:pPr defTabSz="457200">
              <a:lnSpc>
                <a:spcPts val="1500"/>
              </a:lnSpc>
              <a:defRPr/>
            </a:pPr>
            <a:endParaRPr lang="en-US" altLang="en-US" sz="2600" dirty="0">
              <a:solidFill>
                <a:schemeClr val="bg1"/>
              </a:solidFill>
              <a:effectLst>
                <a:outerShdw blurRad="38100" dist="38100" dir="2700000" algn="tl">
                  <a:srgbClr val="000000">
                    <a:alpha val="43137"/>
                  </a:srgbClr>
                </a:outerShdw>
              </a:effectLst>
              <a:latin typeface="Lucida Bright" panose="02040602050505020304" pitchFamily="18" charset="0"/>
            </a:endParaRPr>
          </a:p>
          <a:p>
            <a:pPr>
              <a:defRPr/>
            </a:pPr>
            <a:r>
              <a:rPr lang="en-US" altLang="en-US" sz="2600" dirty="0" smtClean="0">
                <a:solidFill>
                  <a:schemeClr val="bg1"/>
                </a:solidFill>
                <a:effectLst>
                  <a:outerShdw blurRad="38100" dist="38100" dir="2700000" algn="tl">
                    <a:srgbClr val="000000">
                      <a:alpha val="43137"/>
                    </a:srgbClr>
                  </a:outerShdw>
                </a:effectLst>
                <a:latin typeface="Lucida Bright" panose="02040602050505020304" pitchFamily="18" charset="0"/>
              </a:rPr>
              <a:t>		  </a:t>
            </a:r>
            <a:r>
              <a:rPr lang="en-US" altLang="en-US" sz="2600" u="sng" dirty="0" smtClean="0">
                <a:solidFill>
                  <a:srgbClr val="FFFF00"/>
                </a:solidFill>
                <a:effectLst>
                  <a:outerShdw blurRad="38100" dist="38100" dir="2700000" algn="tl">
                    <a:srgbClr val="000000">
                      <a:alpha val="43137"/>
                    </a:srgbClr>
                  </a:outerShdw>
                </a:effectLst>
                <a:latin typeface="Lucida Bright" panose="02040602050505020304" pitchFamily="18" charset="0"/>
              </a:rPr>
              <a:t>Alan Roe (Utah </a:t>
            </a:r>
            <a:r>
              <a:rPr lang="en-US" altLang="en-US" sz="2600" u="sng" dirty="0">
                <a:solidFill>
                  <a:srgbClr val="FFFF00"/>
                </a:solidFill>
                <a:effectLst>
                  <a:outerShdw blurRad="38100" dist="38100" dir="2700000" algn="tl">
                    <a:srgbClr val="000000">
                      <a:alpha val="43137"/>
                    </a:srgbClr>
                  </a:outerShdw>
                </a:effectLst>
                <a:latin typeface="Lucida Bright" panose="02040602050505020304" pitchFamily="18" charset="0"/>
              </a:rPr>
              <a:t>State </a:t>
            </a:r>
            <a:r>
              <a:rPr lang="en-US" altLang="en-US" sz="2600" u="sng" dirty="0" smtClean="0">
                <a:solidFill>
                  <a:srgbClr val="FFFF00"/>
                </a:solidFill>
                <a:effectLst>
                  <a:outerShdw blurRad="38100" dist="38100" dir="2700000" algn="tl">
                    <a:srgbClr val="000000">
                      <a:alpha val="43137"/>
                    </a:srgbClr>
                  </a:outerShdw>
                </a:effectLst>
                <a:latin typeface="Lucida Bright" panose="02040602050505020304" pitchFamily="18" charset="0"/>
              </a:rPr>
              <a:t>University)</a:t>
            </a:r>
          </a:p>
          <a:p>
            <a:pPr marL="457200" indent="-274320">
              <a:buClr>
                <a:srgbClr val="FF0000"/>
              </a:buClr>
              <a:buSzPct val="150000"/>
              <a:buFont typeface="Arial" panose="020B0604020202020204" pitchFamily="34" charset="0"/>
              <a:buChar char="•"/>
              <a:defRPr/>
            </a:pPr>
            <a:r>
              <a:rPr lang="en-US" altLang="en-US" sz="2600" dirty="0" smtClean="0">
                <a:solidFill>
                  <a:schemeClr val="bg1"/>
                </a:solidFill>
                <a:effectLst>
                  <a:outerShdw blurRad="38100" dist="38100" dir="2700000" algn="tl">
                    <a:srgbClr val="000000">
                      <a:alpha val="43137"/>
                    </a:srgbClr>
                  </a:outerShdw>
                </a:effectLst>
                <a:latin typeface="Lucida Bright" panose="02040602050505020304" pitchFamily="18" charset="0"/>
              </a:rPr>
              <a:t>http</a:t>
            </a:r>
            <a:r>
              <a:rPr lang="en-US" altLang="en-US" sz="2600" dirty="0">
                <a:solidFill>
                  <a:schemeClr val="bg1"/>
                </a:solidFill>
                <a:effectLst>
                  <a:outerShdw blurRad="38100" dist="38100" dir="2700000" algn="tl">
                    <a:srgbClr val="000000">
                      <a:alpha val="43137"/>
                    </a:srgbClr>
                  </a:outerShdw>
                </a:effectLst>
                <a:latin typeface="Lucida Bright" panose="02040602050505020304" pitchFamily="18" charset="0"/>
              </a:rPr>
              <a:t>://</a:t>
            </a:r>
            <a:r>
              <a:rPr lang="en-US" altLang="en-US" sz="2600" dirty="0" smtClean="0">
                <a:solidFill>
                  <a:schemeClr val="bg1"/>
                </a:solidFill>
                <a:effectLst>
                  <a:outerShdw blurRad="38100" dist="38100" dir="2700000" algn="tl">
                    <a:srgbClr val="000000">
                      <a:alpha val="43137"/>
                    </a:srgbClr>
                  </a:outerShdw>
                </a:effectLst>
                <a:latin typeface="Lucida Bright" panose="02040602050505020304" pitchFamily="18" charset="0"/>
              </a:rPr>
              <a:t>utahpests.usu.edu/ipm/files/uploads/pptdocs/05sh-pesticides-new.pdf</a:t>
            </a:r>
            <a:endParaRPr lang="en-US" sz="2600" dirty="0">
              <a:solidFill>
                <a:schemeClr val="bg1"/>
              </a:solidFill>
              <a:effectLst>
                <a:outerShdw blurRad="38100" dist="38100" dir="2700000" algn="tl">
                  <a:srgbClr val="000000">
                    <a:alpha val="43137"/>
                  </a:srgbClr>
                </a:outerShdw>
              </a:effectLst>
              <a:latin typeface="Lucida Bright" panose="02040602050505020304" pitchFamily="18" charset="0"/>
            </a:endParaRPr>
          </a:p>
        </p:txBody>
      </p:sp>
    </p:spTree>
    <p:extLst>
      <p:ext uri="{BB962C8B-B14F-4D97-AF65-F5344CB8AC3E}">
        <p14:creationId xmlns:p14="http://schemas.microsoft.com/office/powerpoint/2010/main" val="34854742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886200" y="3645932"/>
            <a:ext cx="2057400" cy="1840468"/>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29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317"/>
          <a:stretch/>
        </p:blipFill>
        <p:spPr bwMode="auto">
          <a:xfrm>
            <a:off x="6400801" y="2558382"/>
            <a:ext cx="2238375" cy="330401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143659"/>
            <a:ext cx="2743200" cy="205740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209800" y="152400"/>
            <a:ext cx="4953000" cy="707886"/>
          </a:xfrm>
          <a:prstGeom prst="rect">
            <a:avLst/>
          </a:prstGeom>
          <a:noFill/>
        </p:spPr>
        <p:txBody>
          <a:bodyPr wrap="square" rtlCol="0">
            <a:spAutoFit/>
          </a:bodyPr>
          <a:lstStyle/>
          <a:p>
            <a:r>
              <a:rPr lang="en-US" sz="4000" b="1" dirty="0" smtClean="0">
                <a:solidFill>
                  <a:srgbClr val="00FF00"/>
                </a:solidFill>
                <a:effectLst>
                  <a:outerShdw blurRad="38100" dist="38100" dir="2700000" algn="tl">
                    <a:srgbClr val="000000">
                      <a:alpha val="43137"/>
                    </a:srgbClr>
                  </a:outerShdw>
                </a:effectLst>
                <a:latin typeface="Lucida Bright" panose="02040602050505020304" pitchFamily="18" charset="0"/>
              </a:rPr>
              <a:t>Current Situation</a:t>
            </a:r>
            <a:endParaRPr lang="en-US" sz="4000" b="1" dirty="0">
              <a:solidFill>
                <a:srgbClr val="00FF00"/>
              </a:solidFill>
              <a:effectLst>
                <a:outerShdw blurRad="38100" dist="38100" dir="2700000" algn="tl">
                  <a:srgbClr val="000000">
                    <a:alpha val="43137"/>
                  </a:srgbClr>
                </a:outerShdw>
              </a:effectLst>
              <a:latin typeface="Lucida Bright" panose="02040602050505020304" pitchFamily="18" charset="0"/>
            </a:endParaRPr>
          </a:p>
        </p:txBody>
      </p:sp>
      <p:sp>
        <p:nvSpPr>
          <p:cNvPr id="3" name="TextBox 2"/>
          <p:cNvSpPr txBox="1"/>
          <p:nvPr/>
        </p:nvSpPr>
        <p:spPr>
          <a:xfrm>
            <a:off x="1066801" y="1067801"/>
            <a:ext cx="7162799" cy="1200329"/>
          </a:xfrm>
          <a:prstGeom prst="rect">
            <a:avLst/>
          </a:prstGeom>
          <a:noFill/>
        </p:spPr>
        <p:txBody>
          <a:bodyPr wrap="square" rtlCol="0">
            <a:spAutoFit/>
          </a:bodyPr>
          <a:lstStyle/>
          <a:p>
            <a:r>
              <a:rPr lang="en-US" sz="2400" dirty="0">
                <a:solidFill>
                  <a:prstClr val="white"/>
                </a:solidFill>
                <a:effectLst>
                  <a:outerShdw blurRad="38100" dist="38100" dir="2700000" algn="tl">
                    <a:srgbClr val="000000">
                      <a:alpha val="43137"/>
                    </a:srgbClr>
                  </a:outerShdw>
                </a:effectLst>
                <a:latin typeface="Lucida Bright" panose="02040602050505020304" pitchFamily="18" charset="0"/>
              </a:rPr>
              <a:t>Over the past 30 years, new species have been added to </a:t>
            </a:r>
            <a:r>
              <a:rPr lang="en-US" sz="2400" dirty="0" smtClean="0">
                <a:solidFill>
                  <a:prstClr val="white"/>
                </a:solidFill>
                <a:effectLst>
                  <a:outerShdw blurRad="38100" dist="38100" dir="2700000" algn="tl">
                    <a:srgbClr val="000000">
                      <a:alpha val="43137"/>
                    </a:srgbClr>
                  </a:outerShdw>
                </a:effectLst>
                <a:latin typeface="Lucida Bright" panose="02040602050505020304" pitchFamily="18" charset="0"/>
              </a:rPr>
              <a:t>Florida’s </a:t>
            </a:r>
            <a:r>
              <a:rPr lang="en-US" sz="2400" dirty="0">
                <a:solidFill>
                  <a:prstClr val="white"/>
                </a:solidFill>
                <a:effectLst>
                  <a:outerShdw blurRad="38100" dist="38100" dir="2700000" algn="tl">
                    <a:srgbClr val="000000">
                      <a:alpha val="43137"/>
                    </a:srgbClr>
                  </a:outerShdw>
                </a:effectLst>
                <a:latin typeface="Lucida Bright" panose="02040602050505020304" pitchFamily="18" charset="0"/>
              </a:rPr>
              <a:t>fauna at a rate of about one per </a:t>
            </a:r>
            <a:r>
              <a:rPr lang="en-US" sz="2400" dirty="0" smtClean="0">
                <a:solidFill>
                  <a:prstClr val="white"/>
                </a:solidFill>
                <a:effectLst>
                  <a:outerShdw blurRad="38100" dist="38100" dir="2700000" algn="tl">
                    <a:srgbClr val="000000">
                      <a:alpha val="43137"/>
                    </a:srgbClr>
                  </a:outerShdw>
                </a:effectLst>
                <a:latin typeface="Lucida Bright" panose="02040602050505020304" pitchFamily="18" charset="0"/>
              </a:rPr>
              <a:t>month (Frank and McCoy 1992). </a:t>
            </a:r>
            <a:endParaRPr lang="en-US" sz="2400" dirty="0">
              <a:solidFill>
                <a:prstClr val="white"/>
              </a:solidFill>
              <a:effectLst>
                <a:outerShdw blurRad="38100" dist="38100" dir="2700000" algn="tl">
                  <a:srgbClr val="000000">
                    <a:alpha val="43137"/>
                  </a:srgbClr>
                </a:outerShdw>
              </a:effectLst>
              <a:latin typeface="Lucida Bright" panose="02040602050505020304" pitchFamily="18" charset="0"/>
            </a:endParaRPr>
          </a:p>
        </p:txBody>
      </p:sp>
      <p:sp>
        <p:nvSpPr>
          <p:cNvPr id="4" name="TextBox 3"/>
          <p:cNvSpPr txBox="1"/>
          <p:nvPr/>
        </p:nvSpPr>
        <p:spPr>
          <a:xfrm>
            <a:off x="1295400" y="2743201"/>
            <a:ext cx="4876800" cy="830997"/>
          </a:xfrm>
          <a:prstGeom prst="rect">
            <a:avLst/>
          </a:prstGeom>
          <a:noFill/>
        </p:spPr>
        <p:txBody>
          <a:bodyPr wrap="square" rtlCol="0">
            <a:spAutoFit/>
          </a:bodyPr>
          <a:lstStyle/>
          <a:p>
            <a:r>
              <a:rPr lang="en-US" sz="2400" dirty="0" smtClean="0">
                <a:solidFill>
                  <a:prstClr val="white"/>
                </a:solidFill>
                <a:effectLst>
                  <a:outerShdw blurRad="38100" dist="38100" dir="2700000" algn="tl">
                    <a:srgbClr val="000000">
                      <a:alpha val="43137"/>
                    </a:srgbClr>
                  </a:outerShdw>
                </a:effectLst>
                <a:latin typeface="Lucida Bright" panose="02040602050505020304" pitchFamily="18" charset="0"/>
              </a:rPr>
              <a:t>How do we prevent or manage these </a:t>
            </a:r>
            <a:r>
              <a:rPr lang="en-US" sz="2400" dirty="0" smtClean="0">
                <a:solidFill>
                  <a:prstClr val="white"/>
                </a:solidFill>
                <a:effectLst>
                  <a:outerShdw blurRad="38100" dist="38100" dir="2700000" algn="tl">
                    <a:srgbClr val="000000">
                      <a:alpha val="43137"/>
                    </a:srgbClr>
                  </a:outerShdw>
                </a:effectLst>
                <a:latin typeface="Lucida Bright" panose="02040602050505020304" pitchFamily="18" charset="0"/>
              </a:rPr>
              <a:t>invasions</a:t>
            </a:r>
            <a:endParaRPr lang="en-US" sz="2400" dirty="0">
              <a:solidFill>
                <a:prstClr val="white"/>
              </a:solidFill>
              <a:effectLst>
                <a:outerShdw blurRad="38100" dist="38100" dir="2700000" algn="tl">
                  <a:srgbClr val="000000">
                    <a:alpha val="43137"/>
                  </a:srgbClr>
                </a:outerShdw>
              </a:effectLst>
              <a:latin typeface="Lucida Bright" panose="02040602050505020304" pitchFamily="18" charset="0"/>
            </a:endParaRPr>
          </a:p>
        </p:txBody>
      </p:sp>
      <p:sp>
        <p:nvSpPr>
          <p:cNvPr id="5" name="TextBox 4"/>
          <p:cNvSpPr txBox="1"/>
          <p:nvPr/>
        </p:nvSpPr>
        <p:spPr>
          <a:xfrm>
            <a:off x="4648200" y="3848922"/>
            <a:ext cx="914400" cy="1323439"/>
          </a:xfrm>
          <a:prstGeom prst="rect">
            <a:avLst/>
          </a:prstGeom>
          <a:noFill/>
        </p:spPr>
        <p:txBody>
          <a:bodyPr wrap="square" rtlCol="0">
            <a:spAutoFit/>
          </a:bodyPr>
          <a:lstStyle/>
          <a:p>
            <a:r>
              <a:rPr lang="en-US" sz="8000" b="1" dirty="0" smtClean="0">
                <a:solidFill>
                  <a:srgbClr val="FF0000"/>
                </a:solidFill>
                <a:effectLst>
                  <a:outerShdw blurRad="38100" dist="38100" dir="2700000" algn="tl">
                    <a:srgbClr val="000000">
                      <a:alpha val="43137"/>
                    </a:srgbClr>
                  </a:outerShdw>
                </a:effectLst>
                <a:latin typeface="Lucida Bright" panose="02040602050505020304" pitchFamily="18" charset="0"/>
              </a:rPr>
              <a:t>?</a:t>
            </a:r>
            <a:endParaRPr lang="en-US" sz="8000" b="1" dirty="0">
              <a:solidFill>
                <a:srgbClr val="FF0000"/>
              </a:solidFill>
              <a:effectLst>
                <a:outerShdw blurRad="38100" dist="38100" dir="2700000" algn="tl">
                  <a:srgbClr val="000000">
                    <a:alpha val="43137"/>
                  </a:srgbClr>
                </a:outerShdw>
              </a:effectLst>
              <a:latin typeface="Lucida Bright" panose="02040602050505020304" pitchFamily="18" charset="0"/>
            </a:endParaRPr>
          </a:p>
        </p:txBody>
      </p:sp>
      <p:sp>
        <p:nvSpPr>
          <p:cNvPr id="6" name="TextBox 5"/>
          <p:cNvSpPr txBox="1"/>
          <p:nvPr/>
        </p:nvSpPr>
        <p:spPr>
          <a:xfrm>
            <a:off x="609600" y="4154270"/>
            <a:ext cx="1447800" cy="646331"/>
          </a:xfrm>
          <a:prstGeom prst="rect">
            <a:avLst/>
          </a:prstGeom>
          <a:noFill/>
        </p:spPr>
        <p:txBody>
          <a:bodyPr wrap="square" rtlCol="0">
            <a:spAutoFit/>
          </a:bodyPr>
          <a:lstStyle/>
          <a:p>
            <a:r>
              <a:rPr lang="en-US" i="1" dirty="0" err="1" smtClean="0">
                <a:solidFill>
                  <a:prstClr val="white"/>
                </a:solidFill>
                <a:effectLst>
                  <a:outerShdw blurRad="38100" dist="38100" dir="2700000" algn="tl">
                    <a:srgbClr val="000000">
                      <a:alpha val="43137"/>
                    </a:srgbClr>
                  </a:outerShdw>
                </a:effectLst>
                <a:latin typeface="Lucida Bright" panose="02040602050505020304" pitchFamily="18" charset="0"/>
              </a:rPr>
              <a:t>Tuta</a:t>
            </a:r>
            <a:r>
              <a:rPr lang="en-US" i="1" dirty="0" smtClean="0">
                <a:solidFill>
                  <a:prstClr val="white"/>
                </a:solidFill>
                <a:effectLst>
                  <a:outerShdw blurRad="38100" dist="38100" dir="2700000" algn="tl">
                    <a:srgbClr val="000000">
                      <a:alpha val="43137"/>
                    </a:srgbClr>
                  </a:outerShdw>
                </a:effectLst>
                <a:latin typeface="Lucida Bright" panose="02040602050505020304" pitchFamily="18" charset="0"/>
              </a:rPr>
              <a:t> </a:t>
            </a:r>
            <a:r>
              <a:rPr lang="en-US" i="1" dirty="0" err="1" smtClean="0">
                <a:solidFill>
                  <a:prstClr val="white"/>
                </a:solidFill>
                <a:effectLst>
                  <a:outerShdw blurRad="38100" dist="38100" dir="2700000" algn="tl">
                    <a:srgbClr val="000000">
                      <a:alpha val="43137"/>
                    </a:srgbClr>
                  </a:outerShdw>
                </a:effectLst>
                <a:latin typeface="Lucida Bright" panose="02040602050505020304" pitchFamily="18" charset="0"/>
              </a:rPr>
              <a:t>absoluta</a:t>
            </a:r>
            <a:endParaRPr lang="en-US" i="1" dirty="0">
              <a:solidFill>
                <a:prstClr val="white"/>
              </a:solidFill>
              <a:effectLst>
                <a:outerShdw blurRad="38100" dist="38100" dir="2700000" algn="tl">
                  <a:srgbClr val="000000">
                    <a:alpha val="43137"/>
                  </a:srgbClr>
                </a:outerShdw>
              </a:effectLst>
              <a:latin typeface="Lucida Bright" panose="02040602050505020304" pitchFamily="18" charset="0"/>
            </a:endParaRPr>
          </a:p>
        </p:txBody>
      </p:sp>
      <p:sp>
        <p:nvSpPr>
          <p:cNvPr id="7" name="TextBox 6"/>
          <p:cNvSpPr txBox="1"/>
          <p:nvPr/>
        </p:nvSpPr>
        <p:spPr>
          <a:xfrm>
            <a:off x="7315200" y="5216063"/>
            <a:ext cx="1524000" cy="646331"/>
          </a:xfrm>
          <a:prstGeom prst="rect">
            <a:avLst/>
          </a:prstGeom>
          <a:noFill/>
        </p:spPr>
        <p:txBody>
          <a:bodyPr wrap="square" rtlCol="0">
            <a:spAutoFit/>
          </a:bodyPr>
          <a:lstStyle/>
          <a:p>
            <a:r>
              <a:rPr lang="en-US" dirty="0" smtClean="0">
                <a:solidFill>
                  <a:prstClr val="white"/>
                </a:solidFill>
                <a:effectLst>
                  <a:outerShdw blurRad="38100" dist="38100" dir="2700000" algn="tl">
                    <a:srgbClr val="000000">
                      <a:alpha val="43137"/>
                    </a:srgbClr>
                  </a:outerShdw>
                </a:effectLst>
                <a:latin typeface="Lucida Bright" panose="02040602050505020304" pitchFamily="18" charset="0"/>
              </a:rPr>
              <a:t>Old World Bollworm</a:t>
            </a:r>
            <a:endParaRPr lang="en-US" dirty="0">
              <a:solidFill>
                <a:prstClr val="white"/>
              </a:solidFill>
              <a:effectLst>
                <a:outerShdw blurRad="38100" dist="38100" dir="2700000" algn="tl">
                  <a:srgbClr val="000000">
                    <a:alpha val="43137"/>
                  </a:srgbClr>
                </a:outerShdw>
              </a:effectLst>
              <a:latin typeface="Lucida Bright" panose="02040602050505020304" pitchFamily="18" charset="0"/>
            </a:endParaRPr>
          </a:p>
        </p:txBody>
      </p:sp>
    </p:spTree>
    <p:extLst>
      <p:ext uri="{BB962C8B-B14F-4D97-AF65-F5344CB8AC3E}">
        <p14:creationId xmlns:p14="http://schemas.microsoft.com/office/powerpoint/2010/main" val="42647985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57150" y="996950"/>
            <a:ext cx="9144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Acetylcholine esterase inhibitor</a:t>
            </a:r>
            <a:r>
              <a:rPr lang="en-US" sz="1200" b="1" dirty="0">
                <a:solidFill>
                  <a:srgbClr val="FFFFFF"/>
                </a:solidFill>
                <a:effectLst>
                  <a:outerShdw blurRad="38100" dist="38100" dir="2700000" algn="tl">
                    <a:srgbClr val="000000">
                      <a:alpha val="43137"/>
                    </a:srgbClr>
                  </a:outerShdw>
                </a:effectLst>
              </a:rPr>
              <a:t> (</a:t>
            </a:r>
            <a:r>
              <a:rPr lang="en-US" sz="1200" b="1" dirty="0" err="1">
                <a:solidFill>
                  <a:srgbClr val="FFFFFF"/>
                </a:solidFill>
                <a:effectLst>
                  <a:outerShdw blurRad="38100" dist="38100" dir="2700000" algn="tl">
                    <a:srgbClr val="000000">
                      <a:alpha val="43137"/>
                    </a:srgbClr>
                  </a:outerShdw>
                </a:effectLst>
              </a:rPr>
              <a:t>Carbamates</a:t>
            </a:r>
            <a:r>
              <a:rPr lang="en-US" sz="1200" b="1" dirty="0">
                <a:solidFill>
                  <a:srgbClr val="FFFFFF"/>
                </a:solidFill>
                <a:effectLst>
                  <a:outerShdw blurRad="38100" dist="38100" dir="2700000" algn="tl">
                    <a:srgbClr val="000000">
                      <a:alpha val="43137"/>
                    </a:srgbClr>
                  </a:outerShdw>
                </a:effectLst>
              </a:rPr>
              <a:t>,</a:t>
            </a:r>
            <a:r>
              <a:rPr lang="en-US" sz="1200"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Carbaryl</a:t>
            </a:r>
            <a:r>
              <a:rPr lang="en-US" sz="1200" dirty="0">
                <a:solidFill>
                  <a:srgbClr val="FFFFFF"/>
                </a:solidFill>
                <a:effectLst>
                  <a:outerShdw blurRad="38100" dist="38100" dir="2700000" algn="tl">
                    <a:srgbClr val="000000">
                      <a:alpha val="43137"/>
                    </a:srgbClr>
                  </a:outerShdw>
                </a:effectLst>
              </a:rPr>
              <a:t>;</a:t>
            </a:r>
            <a:r>
              <a:rPr lang="en-US" sz="1200" b="1" dirty="0">
                <a:solidFill>
                  <a:srgbClr val="FFFFFF"/>
                </a:solidFill>
                <a:effectLst>
                  <a:outerShdw blurRad="38100" dist="38100" dir="2700000" algn="tl">
                    <a:srgbClr val="000000">
                      <a:alpha val="43137"/>
                    </a:srgbClr>
                  </a:outerShdw>
                </a:effectLst>
              </a:rPr>
              <a:t> Organophosphates, </a:t>
            </a:r>
            <a:r>
              <a:rPr lang="en-US" sz="1200" dirty="0" err="1">
                <a:solidFill>
                  <a:srgbClr val="FFFFFF"/>
                </a:solidFill>
                <a:effectLst>
                  <a:outerShdw blurRad="38100" dist="38100" dir="2700000" algn="tl">
                    <a:srgbClr val="000000">
                      <a:alpha val="43137"/>
                    </a:srgbClr>
                  </a:outerShdw>
                </a:effectLst>
              </a:rPr>
              <a:t>Malathion</a:t>
            </a:r>
            <a:r>
              <a:rPr lang="en-US" sz="1200" dirty="0">
                <a:solidFill>
                  <a:srgbClr val="FFFFFF"/>
                </a:solidFill>
                <a:effectLst>
                  <a:outerShdw blurRad="38100" dist="38100" dir="2700000" algn="tl">
                    <a:srgbClr val="000000">
                      <a:alpha val="43137"/>
                    </a:srgbClr>
                  </a:outerShdw>
                </a:effectLst>
              </a:rPr>
              <a:t>)</a:t>
            </a: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GABA-gated chloride channel antagonists</a:t>
            </a:r>
            <a:r>
              <a:rPr lang="en-US" sz="1200" b="1" dirty="0">
                <a:solidFill>
                  <a:srgbClr val="FFFFFF"/>
                </a:solidFill>
                <a:effectLst>
                  <a:outerShdw blurRad="38100" dist="38100" dir="2700000" algn="tl">
                    <a:srgbClr val="000000">
                      <a:alpha val="43137"/>
                    </a:srgbClr>
                  </a:outerShdw>
                </a:effectLst>
              </a:rPr>
              <a:t> (</a:t>
            </a:r>
            <a:r>
              <a:rPr lang="en-US" sz="1200" b="1" dirty="0" err="1">
                <a:solidFill>
                  <a:srgbClr val="FFFFFF"/>
                </a:solidFill>
                <a:effectLst>
                  <a:outerShdw blurRad="38100" dist="38100" dir="2700000" algn="tl">
                    <a:srgbClr val="000000">
                      <a:alpha val="43137"/>
                    </a:srgbClr>
                  </a:outerShdw>
                </a:effectLst>
              </a:rPr>
              <a:t>Cyclodiene</a:t>
            </a:r>
            <a:r>
              <a:rPr lang="en-US" sz="1200" b="1" dirty="0">
                <a:solidFill>
                  <a:srgbClr val="FFFFFF"/>
                </a:solidFill>
                <a:effectLst>
                  <a:outerShdw blurRad="38100" dist="38100" dir="2700000" algn="tl">
                    <a:srgbClr val="000000">
                      <a:alpha val="43137"/>
                    </a:srgbClr>
                  </a:outerShdw>
                </a:effectLst>
              </a:rPr>
              <a:t> </a:t>
            </a:r>
            <a:r>
              <a:rPr lang="en-US" sz="1200" b="1" dirty="0" err="1">
                <a:solidFill>
                  <a:srgbClr val="FFFFFF"/>
                </a:solidFill>
                <a:effectLst>
                  <a:outerShdw blurRad="38100" dist="38100" dir="2700000" algn="tl">
                    <a:srgbClr val="000000">
                      <a:alpha val="43137"/>
                    </a:srgbClr>
                  </a:outerShdw>
                </a:effectLst>
              </a:rPr>
              <a:t>organochlorines</a:t>
            </a:r>
            <a:r>
              <a:rPr lang="en-US" sz="1200" b="1" dirty="0">
                <a:solidFill>
                  <a:srgbClr val="FFFFFF"/>
                </a:solidFill>
                <a:effectLst>
                  <a:outerShdw blurRad="38100" dist="38100" dir="2700000" algn="tl">
                    <a:srgbClr val="000000">
                      <a:alpha val="43137"/>
                    </a:srgbClr>
                  </a:outerShdw>
                </a:effectLst>
              </a:rPr>
              <a:t>, </a:t>
            </a:r>
            <a:r>
              <a:rPr lang="en-US" sz="1200" dirty="0">
                <a:solidFill>
                  <a:srgbClr val="FFFFFF"/>
                </a:solidFill>
                <a:effectLst>
                  <a:outerShdw blurRad="38100" dist="38100" dir="2700000" algn="tl">
                    <a:srgbClr val="000000">
                      <a:alpha val="43137"/>
                    </a:srgbClr>
                  </a:outerShdw>
                </a:effectLst>
              </a:rPr>
              <a:t>chlordane; </a:t>
            </a:r>
            <a:r>
              <a:rPr lang="en-US" sz="1200" b="1" dirty="0" err="1">
                <a:solidFill>
                  <a:srgbClr val="FFFFFF"/>
                </a:solidFill>
                <a:effectLst>
                  <a:outerShdw blurRad="38100" dist="38100" dir="2700000" algn="tl">
                    <a:srgbClr val="000000">
                      <a:alpha val="43137"/>
                    </a:srgbClr>
                  </a:outerShdw>
                </a:effectLst>
              </a:rPr>
              <a:t>Phenylpyrazoles</a:t>
            </a:r>
            <a:r>
              <a:rPr lang="en-US" sz="1200" b="1"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Fipronil</a:t>
            </a:r>
            <a:r>
              <a:rPr lang="en-US" sz="1200" dirty="0">
                <a:solidFill>
                  <a:srgbClr val="FFFFFF"/>
                </a:solidFill>
                <a:effectLst>
                  <a:outerShdw blurRad="38100" dist="38100" dir="2700000" algn="tl">
                    <a:srgbClr val="000000">
                      <a:alpha val="43137"/>
                    </a:srgbClr>
                  </a:outerShdw>
                </a:effectLst>
              </a:rPr>
              <a:t>)</a:t>
            </a: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Sodium channel modulators</a:t>
            </a:r>
            <a:r>
              <a:rPr lang="en-US" sz="1200" b="1" dirty="0">
                <a:solidFill>
                  <a:srgbClr val="FFFFFF"/>
                </a:solidFill>
                <a:effectLst>
                  <a:outerShdw blurRad="38100" dist="38100" dir="2700000" algn="tl">
                    <a:srgbClr val="000000">
                      <a:alpha val="43137"/>
                    </a:srgbClr>
                  </a:outerShdw>
                </a:effectLst>
              </a:rPr>
              <a:t> (</a:t>
            </a:r>
            <a:r>
              <a:rPr lang="en-US" sz="1200" b="1" dirty="0" err="1">
                <a:solidFill>
                  <a:srgbClr val="FFFFFF"/>
                </a:solidFill>
                <a:effectLst>
                  <a:outerShdw blurRad="38100" dist="38100" dir="2700000" algn="tl">
                    <a:srgbClr val="000000">
                      <a:alpha val="43137"/>
                    </a:srgbClr>
                  </a:outerShdw>
                </a:effectLst>
              </a:rPr>
              <a:t>Pyrethroids</a:t>
            </a:r>
            <a:r>
              <a:rPr lang="en-US" sz="1200" b="1" dirty="0">
                <a:solidFill>
                  <a:srgbClr val="FFFFFF"/>
                </a:solidFill>
                <a:effectLst>
                  <a:outerShdw blurRad="38100" dist="38100" dir="2700000" algn="tl">
                    <a:srgbClr val="000000">
                      <a:alpha val="43137"/>
                    </a:srgbClr>
                  </a:outerShdw>
                </a:effectLst>
              </a:rPr>
              <a:t>, </a:t>
            </a:r>
            <a:r>
              <a:rPr lang="en-US" sz="1200" b="1" dirty="0" err="1">
                <a:solidFill>
                  <a:srgbClr val="FFFFFF"/>
                </a:solidFill>
                <a:effectLst>
                  <a:outerShdw blurRad="38100" dist="38100" dir="2700000" algn="tl">
                    <a:srgbClr val="000000">
                      <a:alpha val="43137"/>
                    </a:srgbClr>
                  </a:outerShdw>
                </a:effectLst>
              </a:rPr>
              <a:t>Pyrethrins</a:t>
            </a:r>
            <a:r>
              <a:rPr lang="en-US" sz="1200" b="1"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Bifenthrin</a:t>
            </a:r>
            <a:r>
              <a:rPr lang="en-US" sz="1200" dirty="0">
                <a:solidFill>
                  <a:srgbClr val="FFFFFF"/>
                </a:solidFill>
                <a:effectLst>
                  <a:outerShdw blurRad="38100" dist="38100" dir="2700000" algn="tl">
                    <a:srgbClr val="000000">
                      <a:alpha val="43137"/>
                    </a:srgbClr>
                  </a:outerShdw>
                </a:effectLst>
              </a:rPr>
              <a:t>;</a:t>
            </a:r>
            <a:r>
              <a:rPr lang="en-US" sz="1200" b="1" dirty="0">
                <a:solidFill>
                  <a:srgbClr val="FFFFFF"/>
                </a:solidFill>
                <a:effectLst>
                  <a:outerShdw blurRad="38100" dist="38100" dir="2700000" algn="tl">
                    <a:srgbClr val="000000">
                      <a:alpha val="43137"/>
                    </a:srgbClr>
                  </a:outerShdw>
                </a:effectLst>
              </a:rPr>
              <a:t> DDT, </a:t>
            </a:r>
            <a:r>
              <a:rPr lang="en-US" sz="1200" dirty="0" err="1">
                <a:solidFill>
                  <a:srgbClr val="FFFFFF"/>
                </a:solidFill>
                <a:effectLst>
                  <a:outerShdw blurRad="38100" dist="38100" dir="2700000" algn="tl">
                    <a:srgbClr val="000000">
                      <a:alpha val="43137"/>
                    </a:srgbClr>
                  </a:outerShdw>
                </a:effectLst>
              </a:rPr>
              <a:t>Methoxychlor</a:t>
            </a:r>
            <a:r>
              <a:rPr lang="en-US" sz="1200" dirty="0">
                <a:solidFill>
                  <a:srgbClr val="FFFFFF"/>
                </a:solidFill>
                <a:effectLst>
                  <a:outerShdw blurRad="38100" dist="38100" dir="2700000" algn="tl">
                    <a:srgbClr val="000000">
                      <a:alpha val="43137"/>
                    </a:srgbClr>
                  </a:outerShdw>
                </a:effectLst>
              </a:rPr>
              <a:t>, DDT</a:t>
            </a:r>
            <a:r>
              <a:rPr lang="en-US" sz="1200" b="1" dirty="0">
                <a:solidFill>
                  <a:srgbClr val="FFFFFF"/>
                </a:solidFill>
                <a:effectLst>
                  <a:outerShdw blurRad="38100" dist="38100" dir="2700000" algn="tl">
                    <a:srgbClr val="000000">
                      <a:alpha val="43137"/>
                    </a:srgbClr>
                  </a:outerShdw>
                </a:effectLst>
              </a:rPr>
              <a:t>)</a:t>
            </a:r>
            <a:endParaRPr lang="en-US" sz="1200" dirty="0">
              <a:solidFill>
                <a:srgbClr val="FFFFFF"/>
              </a:solidFill>
              <a:effectLst>
                <a:outerShdw blurRad="38100" dist="38100" dir="2700000" algn="tl">
                  <a:srgbClr val="000000">
                    <a:alpha val="43137"/>
                  </a:srgbClr>
                </a:outerShdw>
              </a:effectLst>
            </a:endParaRP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Nicotinic Acetylcholine receptor agonists</a:t>
            </a:r>
            <a:r>
              <a:rPr lang="en-US" sz="1200" b="1" dirty="0">
                <a:solidFill>
                  <a:srgbClr val="FFFFFF"/>
                </a:solidFill>
                <a:effectLst>
                  <a:outerShdw blurRad="38100" dist="38100" dir="2700000" algn="tl">
                    <a:srgbClr val="000000">
                      <a:alpha val="43137"/>
                    </a:srgbClr>
                  </a:outerShdw>
                </a:effectLst>
              </a:rPr>
              <a:t> (</a:t>
            </a:r>
            <a:r>
              <a:rPr lang="en-US" sz="1200" b="1" dirty="0" err="1">
                <a:solidFill>
                  <a:srgbClr val="FFFFFF"/>
                </a:solidFill>
                <a:effectLst>
                  <a:outerShdw blurRad="38100" dist="38100" dir="2700000" algn="tl">
                    <a:srgbClr val="000000">
                      <a:alpha val="43137"/>
                    </a:srgbClr>
                  </a:outerShdw>
                </a:effectLst>
              </a:rPr>
              <a:t>Neonicotinoids</a:t>
            </a:r>
            <a:r>
              <a:rPr lang="en-US" sz="1200" b="1"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Imidacloprid</a:t>
            </a:r>
            <a:r>
              <a:rPr lang="en-US" sz="1200" dirty="0">
                <a:solidFill>
                  <a:srgbClr val="FFFFFF"/>
                </a:solidFill>
                <a:effectLst>
                  <a:outerShdw blurRad="38100" dist="38100" dir="2700000" algn="tl">
                    <a:srgbClr val="000000">
                      <a:alpha val="43137"/>
                    </a:srgbClr>
                  </a:outerShdw>
                </a:effectLst>
              </a:rPr>
              <a:t>;</a:t>
            </a:r>
            <a:r>
              <a:rPr lang="en-US" sz="1200" b="1" dirty="0">
                <a:solidFill>
                  <a:srgbClr val="FFFFFF"/>
                </a:solidFill>
                <a:effectLst>
                  <a:outerShdw blurRad="38100" dist="38100" dir="2700000" algn="tl">
                    <a:srgbClr val="000000">
                      <a:alpha val="43137"/>
                    </a:srgbClr>
                  </a:outerShdw>
                </a:effectLst>
              </a:rPr>
              <a:t> Nicotine</a:t>
            </a:r>
            <a:r>
              <a:rPr lang="en-US" sz="1200"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Nicotine</a:t>
            </a:r>
            <a:r>
              <a:rPr lang="en-US" sz="1200" dirty="0">
                <a:solidFill>
                  <a:srgbClr val="FFFFFF"/>
                </a:solidFill>
                <a:effectLst>
                  <a:outerShdw blurRad="38100" dist="38100" dir="2700000" algn="tl">
                    <a:srgbClr val="000000">
                      <a:alpha val="43137"/>
                    </a:srgbClr>
                  </a:outerShdw>
                </a:effectLst>
              </a:rPr>
              <a:t>;</a:t>
            </a:r>
            <a:r>
              <a:rPr lang="en-US" sz="1200" b="1" dirty="0">
                <a:solidFill>
                  <a:srgbClr val="FFFFFF"/>
                </a:solidFill>
                <a:effectLst>
                  <a:outerShdw blurRad="38100" dist="38100" dir="2700000" algn="tl">
                    <a:srgbClr val="000000">
                      <a:alpha val="43137"/>
                    </a:srgbClr>
                  </a:outerShdw>
                </a:effectLst>
              </a:rPr>
              <a:t> </a:t>
            </a:r>
            <a:r>
              <a:rPr lang="en-US" sz="1200" b="1" dirty="0" err="1">
                <a:solidFill>
                  <a:srgbClr val="FFFFFF"/>
                </a:solidFill>
                <a:effectLst>
                  <a:outerShdw blurRad="38100" dist="38100" dir="2700000" algn="tl">
                    <a:srgbClr val="000000">
                      <a:alpha val="43137"/>
                    </a:srgbClr>
                  </a:outerShdw>
                </a:effectLst>
              </a:rPr>
              <a:t>Sulfoxaflor</a:t>
            </a:r>
            <a:r>
              <a:rPr lang="en-US" sz="1200" b="1" dirty="0">
                <a:solidFill>
                  <a:srgbClr val="FFFFFF"/>
                </a:solidFill>
                <a:effectLst>
                  <a:outerShdw blurRad="38100" dist="38100" dir="2700000" algn="tl">
                    <a:srgbClr val="000000">
                      <a:alpha val="43137"/>
                    </a:srgbClr>
                  </a:outerShdw>
                </a:effectLst>
              </a:rPr>
              <a:t>,</a:t>
            </a:r>
            <a:r>
              <a:rPr lang="en-US" sz="1200"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Sulfoxaflor</a:t>
            </a:r>
            <a:endParaRPr lang="en-US" sz="1200" dirty="0">
              <a:solidFill>
                <a:srgbClr val="FFFFFF"/>
              </a:solidFill>
              <a:effectLst>
                <a:outerShdw blurRad="38100" dist="38100" dir="2700000" algn="tl">
                  <a:srgbClr val="000000">
                    <a:alpha val="43137"/>
                  </a:srgbClr>
                </a:outerShdw>
              </a:effectLst>
            </a:endParaRP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Nicotinic Acetylcholine receptor allosteric activators</a:t>
            </a:r>
            <a:r>
              <a:rPr lang="en-US" sz="1200" b="1" dirty="0">
                <a:solidFill>
                  <a:srgbClr val="FFFFFF"/>
                </a:solidFill>
                <a:effectLst>
                  <a:outerShdw blurRad="38100" dist="38100" dir="2700000" algn="tl">
                    <a:srgbClr val="000000">
                      <a:alpha val="43137"/>
                    </a:srgbClr>
                  </a:outerShdw>
                </a:effectLst>
              </a:rPr>
              <a:t> (</a:t>
            </a:r>
            <a:r>
              <a:rPr lang="en-US" sz="1200" b="1" dirty="0" err="1">
                <a:solidFill>
                  <a:srgbClr val="FFFFFF"/>
                </a:solidFill>
                <a:effectLst>
                  <a:outerShdw blurRad="38100" dist="38100" dir="2700000" algn="tl">
                    <a:srgbClr val="000000">
                      <a:alpha val="43137"/>
                    </a:srgbClr>
                  </a:outerShdw>
                </a:effectLst>
              </a:rPr>
              <a:t>Spinosyns</a:t>
            </a:r>
            <a:r>
              <a:rPr lang="en-US" sz="1200" b="1"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Spinosad</a:t>
            </a:r>
            <a:r>
              <a:rPr lang="en-US" sz="1200" dirty="0">
                <a:solidFill>
                  <a:srgbClr val="FFFFFF"/>
                </a:solidFill>
                <a:effectLst>
                  <a:outerShdw blurRad="38100" dist="38100" dir="2700000" algn="tl">
                    <a:srgbClr val="000000">
                      <a:alpha val="43137"/>
                    </a:srgbClr>
                  </a:outerShdw>
                </a:effectLst>
              </a:rPr>
              <a:t>)</a:t>
            </a: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Chloride channel activators</a:t>
            </a:r>
            <a:r>
              <a:rPr lang="en-US" sz="1200" b="1" dirty="0">
                <a:solidFill>
                  <a:srgbClr val="FFFFFF"/>
                </a:solidFill>
                <a:effectLst>
                  <a:outerShdw blurRad="38100" dist="38100" dir="2700000" algn="tl">
                    <a:srgbClr val="000000">
                      <a:alpha val="43137"/>
                    </a:srgbClr>
                  </a:outerShdw>
                </a:effectLst>
              </a:rPr>
              <a:t> (</a:t>
            </a:r>
            <a:r>
              <a:rPr lang="en-US" sz="1200" b="1" dirty="0" err="1">
                <a:solidFill>
                  <a:srgbClr val="FFFFFF"/>
                </a:solidFill>
                <a:effectLst>
                  <a:outerShdw blurRad="38100" dist="38100" dir="2700000" algn="tl">
                    <a:srgbClr val="000000">
                      <a:alpha val="43137"/>
                    </a:srgbClr>
                  </a:outerShdw>
                </a:effectLst>
              </a:rPr>
              <a:t>Avermectins</a:t>
            </a:r>
            <a:r>
              <a:rPr lang="en-US" sz="1200" b="1"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Abamectin</a:t>
            </a:r>
            <a:r>
              <a:rPr lang="en-US" sz="1200" dirty="0">
                <a:solidFill>
                  <a:srgbClr val="FFFFFF"/>
                </a:solidFill>
                <a:effectLst>
                  <a:outerShdw blurRad="38100" dist="38100" dir="2700000" algn="tl">
                    <a:srgbClr val="000000">
                      <a:alpha val="43137"/>
                    </a:srgbClr>
                  </a:outerShdw>
                </a:effectLst>
              </a:rPr>
              <a:t>; </a:t>
            </a:r>
            <a:r>
              <a:rPr lang="en-US" sz="1200" b="1" dirty="0" err="1">
                <a:solidFill>
                  <a:srgbClr val="FFFFFF"/>
                </a:solidFill>
                <a:effectLst>
                  <a:outerShdw blurRad="38100" dist="38100" dir="2700000" algn="tl">
                    <a:srgbClr val="000000">
                      <a:alpha val="43137"/>
                    </a:srgbClr>
                  </a:outerShdw>
                </a:effectLst>
              </a:rPr>
              <a:t>Milbemycins</a:t>
            </a:r>
            <a:r>
              <a:rPr lang="en-US" sz="1200" b="1" dirty="0">
                <a:solidFill>
                  <a:srgbClr val="FFFFFF"/>
                </a:solidFill>
                <a:effectLst>
                  <a:outerShdw blurRad="38100" dist="38100" dir="2700000" algn="tl">
                    <a:srgbClr val="000000">
                      <a:alpha val="43137"/>
                    </a:srgbClr>
                  </a:outerShdw>
                </a:effectLst>
              </a:rPr>
              <a:t>) </a:t>
            </a:r>
            <a:endParaRPr lang="en-US" sz="1200" dirty="0">
              <a:solidFill>
                <a:srgbClr val="FFFFFF"/>
              </a:solidFill>
              <a:effectLst>
                <a:outerShdw blurRad="38100" dist="38100" dir="2700000" algn="tl">
                  <a:srgbClr val="000000">
                    <a:alpha val="43137"/>
                  </a:srgbClr>
                </a:outerShdw>
              </a:effectLst>
            </a:endParaRP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Juvenile hormone mimics</a:t>
            </a:r>
            <a:r>
              <a:rPr lang="en-US" sz="1200" b="1" dirty="0">
                <a:solidFill>
                  <a:srgbClr val="FFFFFF"/>
                </a:solidFill>
                <a:effectLst>
                  <a:outerShdw blurRad="38100" dist="38100" dir="2700000" algn="tl">
                    <a:srgbClr val="000000">
                      <a:alpha val="43137"/>
                    </a:srgbClr>
                  </a:outerShdw>
                </a:effectLst>
              </a:rPr>
              <a:t> (Juvenile hormone analogues, </a:t>
            </a:r>
            <a:r>
              <a:rPr lang="en-US" sz="1200" dirty="0" err="1">
                <a:solidFill>
                  <a:srgbClr val="FFFFFF"/>
                </a:solidFill>
                <a:effectLst>
                  <a:outerShdw blurRad="38100" dist="38100" dir="2700000" algn="tl">
                    <a:srgbClr val="000000">
                      <a:alpha val="43137"/>
                    </a:srgbClr>
                  </a:outerShdw>
                </a:effectLst>
              </a:rPr>
              <a:t>Methoprene</a:t>
            </a:r>
            <a:r>
              <a:rPr lang="en-US" sz="1200"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Fenoxycarb</a:t>
            </a:r>
            <a:r>
              <a:rPr lang="en-US" sz="1200"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Pyriproxyfen</a:t>
            </a:r>
            <a:r>
              <a:rPr lang="en-US" sz="1200" b="1" dirty="0">
                <a:solidFill>
                  <a:srgbClr val="FFFFFF"/>
                </a:solidFill>
                <a:effectLst>
                  <a:outerShdw blurRad="38100" dist="38100" dir="2700000" algn="tl">
                    <a:srgbClr val="000000">
                      <a:alpha val="43137"/>
                    </a:srgbClr>
                  </a:outerShdw>
                </a:effectLst>
              </a:rPr>
              <a:t>)</a:t>
            </a:r>
            <a:endParaRPr lang="en-US" sz="1200" dirty="0">
              <a:solidFill>
                <a:srgbClr val="FFFFFF"/>
              </a:solidFill>
              <a:effectLst>
                <a:outerShdw blurRad="38100" dist="38100" dir="2700000" algn="tl">
                  <a:srgbClr val="000000">
                    <a:alpha val="43137"/>
                  </a:srgbClr>
                </a:outerShdw>
              </a:effectLst>
            </a:endParaRP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Miscellaneous nonspecific (multi-site) inhibitors</a:t>
            </a:r>
            <a:r>
              <a:rPr lang="en-US" sz="1200" b="1" dirty="0">
                <a:solidFill>
                  <a:srgbClr val="FFFFFF"/>
                </a:solidFill>
                <a:effectLst>
                  <a:outerShdw blurRad="38100" dist="38100" dir="2700000" algn="tl">
                    <a:srgbClr val="000000">
                      <a:alpha val="43137"/>
                    </a:srgbClr>
                  </a:outerShdw>
                </a:effectLst>
              </a:rPr>
              <a:t> (Alky halides, </a:t>
            </a:r>
            <a:r>
              <a:rPr lang="en-US" sz="1200" dirty="0">
                <a:solidFill>
                  <a:srgbClr val="FFFFFF"/>
                </a:solidFill>
                <a:effectLst>
                  <a:outerShdw blurRad="38100" dist="38100" dir="2700000" algn="tl">
                    <a:srgbClr val="000000">
                      <a:alpha val="43137"/>
                    </a:srgbClr>
                  </a:outerShdw>
                </a:effectLst>
              </a:rPr>
              <a:t>Methyl bromide, Chloropicrin, </a:t>
            </a:r>
            <a:r>
              <a:rPr lang="en-US" sz="1200" dirty="0" err="1">
                <a:solidFill>
                  <a:srgbClr val="FFFFFF"/>
                </a:solidFill>
                <a:effectLst>
                  <a:outerShdw blurRad="38100" dist="38100" dir="2700000" algn="tl">
                    <a:srgbClr val="000000">
                      <a:alpha val="43137"/>
                    </a:srgbClr>
                  </a:outerShdw>
                </a:effectLst>
              </a:rPr>
              <a:t>Sulfuryl</a:t>
            </a:r>
            <a:r>
              <a:rPr lang="en-US" sz="1200" dirty="0">
                <a:solidFill>
                  <a:srgbClr val="FFFFFF"/>
                </a:solidFill>
                <a:effectLst>
                  <a:outerShdw blurRad="38100" dist="38100" dir="2700000" algn="tl">
                    <a:srgbClr val="000000">
                      <a:alpha val="43137"/>
                    </a:srgbClr>
                  </a:outerShdw>
                </a:effectLst>
              </a:rPr>
              <a:t> fluoride</a:t>
            </a:r>
            <a:r>
              <a:rPr lang="en-US" sz="1200" b="1" dirty="0">
                <a:solidFill>
                  <a:srgbClr val="FFFFFF"/>
                </a:solidFill>
                <a:effectLst>
                  <a:outerShdw blurRad="38100" dist="38100" dir="2700000" algn="tl">
                    <a:srgbClr val="000000">
                      <a:alpha val="43137"/>
                    </a:srgbClr>
                  </a:outerShdw>
                </a:effectLst>
              </a:rPr>
              <a:t>)</a:t>
            </a:r>
            <a:endParaRPr lang="en-US" sz="1200" dirty="0">
              <a:solidFill>
                <a:srgbClr val="FFFFFF"/>
              </a:solidFill>
              <a:effectLst>
                <a:outerShdw blurRad="38100" dist="38100" dir="2700000" algn="tl">
                  <a:srgbClr val="000000">
                    <a:alpha val="43137"/>
                  </a:srgbClr>
                </a:outerShdw>
              </a:effectLst>
            </a:endParaRP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Selective </a:t>
            </a:r>
            <a:r>
              <a:rPr lang="en-US" sz="1200" b="1" u="sng" dirty="0" err="1">
                <a:solidFill>
                  <a:srgbClr val="FFFFFF"/>
                </a:solidFill>
                <a:effectLst>
                  <a:outerShdw blurRad="38100" dist="38100" dir="2700000" algn="tl">
                    <a:srgbClr val="000000">
                      <a:alpha val="43137"/>
                    </a:srgbClr>
                  </a:outerShdw>
                </a:effectLst>
              </a:rPr>
              <a:t>homopteran</a:t>
            </a:r>
            <a:r>
              <a:rPr lang="en-US" sz="1200" b="1" u="sng" dirty="0">
                <a:solidFill>
                  <a:srgbClr val="FFFFFF"/>
                </a:solidFill>
                <a:effectLst>
                  <a:outerShdw blurRad="38100" dist="38100" dir="2700000" algn="tl">
                    <a:srgbClr val="000000">
                      <a:alpha val="43137"/>
                    </a:srgbClr>
                  </a:outerShdw>
                </a:effectLst>
              </a:rPr>
              <a:t> feeding blockers</a:t>
            </a:r>
            <a:r>
              <a:rPr lang="en-US" sz="1200" b="1"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Pymetrozine</a:t>
            </a:r>
            <a:r>
              <a:rPr lang="en-US" sz="1200"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Flonicamid</a:t>
            </a:r>
            <a:r>
              <a:rPr lang="en-US" sz="1200" b="1" dirty="0">
                <a:solidFill>
                  <a:srgbClr val="FFFFFF"/>
                </a:solidFill>
                <a:effectLst>
                  <a:outerShdw blurRad="38100" dist="38100" dir="2700000" algn="tl">
                    <a:srgbClr val="000000">
                      <a:alpha val="43137"/>
                    </a:srgbClr>
                  </a:outerShdw>
                </a:effectLst>
              </a:rPr>
              <a:t>)</a:t>
            </a:r>
            <a:endParaRPr lang="en-US" sz="1200" dirty="0">
              <a:solidFill>
                <a:srgbClr val="FFFFFF"/>
              </a:solidFill>
              <a:effectLst>
                <a:outerShdw blurRad="38100" dist="38100" dir="2700000" algn="tl">
                  <a:srgbClr val="000000">
                    <a:alpha val="43137"/>
                  </a:srgbClr>
                </a:outerShdw>
              </a:effectLst>
            </a:endParaRP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Mite growth inhibitors</a:t>
            </a:r>
            <a:r>
              <a:rPr lang="en-US" sz="1200" b="1"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Clofentezine</a:t>
            </a:r>
            <a:r>
              <a:rPr lang="en-US" sz="1200" b="1" dirty="0">
                <a:solidFill>
                  <a:srgbClr val="FFFFFF"/>
                </a:solidFill>
                <a:effectLst>
                  <a:outerShdw blurRad="38100" dist="38100" dir="2700000" algn="tl">
                    <a:srgbClr val="000000">
                      <a:alpha val="43137"/>
                    </a:srgbClr>
                  </a:outerShdw>
                </a:effectLst>
              </a:rPr>
              <a:t>)</a:t>
            </a:r>
            <a:endParaRPr lang="en-US" sz="1200" dirty="0">
              <a:solidFill>
                <a:srgbClr val="FFFFFF"/>
              </a:solidFill>
              <a:effectLst>
                <a:outerShdw blurRad="38100" dist="38100" dir="2700000" algn="tl">
                  <a:srgbClr val="000000">
                    <a:alpha val="43137"/>
                  </a:srgbClr>
                </a:outerShdw>
              </a:effectLst>
            </a:endParaRP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Microbial disruptor of insect </a:t>
            </a:r>
            <a:r>
              <a:rPr lang="en-US" sz="1200" b="1" u="sng" dirty="0" err="1">
                <a:solidFill>
                  <a:srgbClr val="FFFFFF"/>
                </a:solidFill>
                <a:effectLst>
                  <a:outerShdw blurRad="38100" dist="38100" dir="2700000" algn="tl">
                    <a:srgbClr val="000000">
                      <a:alpha val="43137"/>
                    </a:srgbClr>
                  </a:outerShdw>
                </a:effectLst>
              </a:rPr>
              <a:t>midgut</a:t>
            </a:r>
            <a:r>
              <a:rPr lang="en-US" sz="1200" b="1" u="sng" dirty="0">
                <a:solidFill>
                  <a:srgbClr val="FFFFFF"/>
                </a:solidFill>
                <a:effectLst>
                  <a:outerShdw blurRad="38100" dist="38100" dir="2700000" algn="tl">
                    <a:srgbClr val="000000">
                      <a:alpha val="43137"/>
                    </a:srgbClr>
                  </a:outerShdw>
                </a:effectLst>
              </a:rPr>
              <a:t> membranes</a:t>
            </a:r>
            <a:r>
              <a:rPr lang="en-US" sz="1200" b="1" dirty="0">
                <a:solidFill>
                  <a:srgbClr val="FFFFFF"/>
                </a:solidFill>
                <a:effectLst>
                  <a:outerShdw blurRad="38100" dist="38100" dir="2700000" algn="tl">
                    <a:srgbClr val="000000">
                      <a:alpha val="43137"/>
                    </a:srgbClr>
                  </a:outerShdw>
                </a:effectLst>
              </a:rPr>
              <a:t> (Bacillus </a:t>
            </a:r>
            <a:r>
              <a:rPr lang="en-US" sz="1200" b="1" dirty="0" err="1">
                <a:solidFill>
                  <a:srgbClr val="FFFFFF"/>
                </a:solidFill>
                <a:effectLst>
                  <a:outerShdw blurRad="38100" dist="38100" dir="2700000" algn="tl">
                    <a:srgbClr val="000000">
                      <a:alpha val="43137"/>
                    </a:srgbClr>
                  </a:outerShdw>
                </a:effectLst>
              </a:rPr>
              <a:t>thuringiensis</a:t>
            </a:r>
            <a:r>
              <a:rPr lang="en-US" sz="1200" b="1" dirty="0">
                <a:solidFill>
                  <a:srgbClr val="FFFFFF"/>
                </a:solidFill>
                <a:effectLst>
                  <a:outerShdw blurRad="38100" dist="38100" dir="2700000" algn="tl">
                    <a:srgbClr val="000000">
                      <a:alpha val="43137"/>
                    </a:srgbClr>
                  </a:outerShdw>
                </a:effectLst>
              </a:rPr>
              <a:t> and the insecticidal proteins they produce; </a:t>
            </a:r>
            <a:r>
              <a:rPr lang="en-US" sz="1200" b="1" i="1" dirty="0">
                <a:solidFill>
                  <a:srgbClr val="FFFFFF"/>
                </a:solidFill>
                <a:effectLst>
                  <a:outerShdw blurRad="38100" dist="38100" dir="2700000" algn="tl">
                    <a:srgbClr val="000000">
                      <a:alpha val="43137"/>
                    </a:srgbClr>
                  </a:outerShdw>
                </a:effectLst>
              </a:rPr>
              <a:t>Bacillus </a:t>
            </a:r>
            <a:r>
              <a:rPr lang="en-US" sz="1200" b="1" i="1" dirty="0" err="1">
                <a:solidFill>
                  <a:srgbClr val="FFFFFF"/>
                </a:solidFill>
                <a:effectLst>
                  <a:outerShdw blurRad="38100" dist="38100" dir="2700000" algn="tl">
                    <a:srgbClr val="000000">
                      <a:alpha val="43137"/>
                    </a:srgbClr>
                  </a:outerShdw>
                </a:effectLst>
              </a:rPr>
              <a:t>sphaericus</a:t>
            </a:r>
            <a:r>
              <a:rPr lang="en-US" sz="1200" b="1" dirty="0">
                <a:solidFill>
                  <a:srgbClr val="FFFFFF"/>
                </a:solidFill>
                <a:effectLst>
                  <a:outerShdw blurRad="38100" dist="38100" dir="2700000" algn="tl">
                    <a:srgbClr val="000000">
                      <a:alpha val="43137"/>
                    </a:srgbClr>
                  </a:outerShdw>
                </a:effectLst>
              </a:rPr>
              <a:t>)</a:t>
            </a:r>
            <a:endParaRPr lang="en-US" sz="1200" dirty="0">
              <a:solidFill>
                <a:srgbClr val="FFFFFF"/>
              </a:solidFill>
              <a:effectLst>
                <a:outerShdw blurRad="38100" dist="38100" dir="2700000" algn="tl">
                  <a:srgbClr val="000000">
                    <a:alpha val="43137"/>
                  </a:srgbClr>
                </a:outerShdw>
              </a:effectLst>
            </a:endParaRP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Inhibitors of mitochondrial ATP synthase</a:t>
            </a:r>
            <a:r>
              <a:rPr lang="en-US" sz="1200" b="1"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Diafenthiuron</a:t>
            </a:r>
            <a:r>
              <a:rPr lang="en-US" sz="1200" dirty="0">
                <a:solidFill>
                  <a:srgbClr val="FFFFFF"/>
                </a:solidFill>
                <a:effectLst>
                  <a:outerShdw blurRad="38100" dist="38100" dir="2700000" algn="tl">
                    <a:srgbClr val="000000">
                      <a:alpha val="43137"/>
                    </a:srgbClr>
                  </a:outerShdw>
                </a:effectLst>
              </a:rPr>
              <a:t>; </a:t>
            </a:r>
            <a:r>
              <a:rPr lang="en-US" sz="1200" b="1" dirty="0" err="1">
                <a:solidFill>
                  <a:srgbClr val="FFFFFF"/>
                </a:solidFill>
                <a:effectLst>
                  <a:outerShdw blurRad="38100" dist="38100" dir="2700000" algn="tl">
                    <a:srgbClr val="000000">
                      <a:alpha val="43137"/>
                    </a:srgbClr>
                  </a:outerShdw>
                </a:effectLst>
              </a:rPr>
              <a:t>Organotin</a:t>
            </a:r>
            <a:r>
              <a:rPr lang="en-US" sz="1200" b="1" dirty="0">
                <a:solidFill>
                  <a:srgbClr val="FFFFFF"/>
                </a:solidFill>
                <a:effectLst>
                  <a:outerShdw blurRad="38100" dist="38100" dir="2700000" algn="tl">
                    <a:srgbClr val="000000">
                      <a:alpha val="43137"/>
                    </a:srgbClr>
                  </a:outerShdw>
                </a:effectLst>
              </a:rPr>
              <a:t> </a:t>
            </a:r>
            <a:r>
              <a:rPr lang="en-US" sz="1200" b="1" dirty="0" err="1">
                <a:solidFill>
                  <a:srgbClr val="FFFFFF"/>
                </a:solidFill>
                <a:effectLst>
                  <a:outerShdw blurRad="38100" dist="38100" dir="2700000" algn="tl">
                    <a:srgbClr val="000000">
                      <a:alpha val="43137"/>
                    </a:srgbClr>
                  </a:outerShdw>
                </a:effectLst>
              </a:rPr>
              <a:t>miticides</a:t>
            </a:r>
            <a:r>
              <a:rPr lang="en-US" sz="1200" b="1"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Azocyclotin</a:t>
            </a:r>
            <a:r>
              <a:rPr lang="en-US" sz="1200" b="1" dirty="0">
                <a:solidFill>
                  <a:srgbClr val="FFFFFF"/>
                </a:solidFill>
                <a:effectLst>
                  <a:outerShdw blurRad="38100" dist="38100" dir="2700000" algn="tl">
                    <a:srgbClr val="000000">
                      <a:alpha val="43137"/>
                    </a:srgbClr>
                  </a:outerShdw>
                </a:effectLst>
              </a:rPr>
              <a:t>)</a:t>
            </a:r>
            <a:endParaRPr lang="en-US" sz="1200" dirty="0">
              <a:solidFill>
                <a:srgbClr val="FFFFFF"/>
              </a:solidFill>
              <a:effectLst>
                <a:outerShdw blurRad="38100" dist="38100" dir="2700000" algn="tl">
                  <a:srgbClr val="000000">
                    <a:alpha val="43137"/>
                  </a:srgbClr>
                </a:outerShdw>
              </a:effectLst>
            </a:endParaRPr>
          </a:p>
          <a:p>
            <a:pPr marL="342900" indent="-342900" fontAlgn="base">
              <a:spcBef>
                <a:spcPct val="0"/>
              </a:spcBef>
              <a:spcAft>
                <a:spcPct val="0"/>
              </a:spcAft>
              <a:buFont typeface="Arial" pitchFamily="34" charset="0"/>
              <a:buAutoNum type="arabicPeriod"/>
              <a:defRPr/>
            </a:pPr>
            <a:r>
              <a:rPr lang="en-US" sz="1200" b="1" dirty="0" err="1">
                <a:solidFill>
                  <a:srgbClr val="FFFFFF"/>
                </a:solidFill>
                <a:effectLst>
                  <a:outerShdw blurRad="38100" dist="38100" dir="2700000" algn="tl">
                    <a:srgbClr val="000000">
                      <a:alpha val="43137"/>
                    </a:srgbClr>
                  </a:outerShdw>
                </a:effectLst>
              </a:rPr>
              <a:t>Uncouplers</a:t>
            </a:r>
            <a:r>
              <a:rPr lang="en-US" sz="1200" b="1" dirty="0">
                <a:solidFill>
                  <a:srgbClr val="FFFFFF"/>
                </a:solidFill>
                <a:effectLst>
                  <a:outerShdw blurRad="38100" dist="38100" dir="2700000" algn="tl">
                    <a:srgbClr val="000000">
                      <a:alpha val="43137"/>
                    </a:srgbClr>
                  </a:outerShdw>
                </a:effectLst>
              </a:rPr>
              <a:t> of oxidative phosphorylation via disruption of proton gradient (</a:t>
            </a:r>
            <a:r>
              <a:rPr lang="en-US" sz="1200" dirty="0" err="1">
                <a:solidFill>
                  <a:srgbClr val="FFFFFF"/>
                </a:solidFill>
                <a:effectLst>
                  <a:outerShdw blurRad="38100" dist="38100" dir="2700000" algn="tl">
                    <a:srgbClr val="000000">
                      <a:alpha val="43137"/>
                    </a:srgbClr>
                  </a:outerShdw>
                </a:effectLst>
              </a:rPr>
              <a:t>Chlorfenapyr</a:t>
            </a:r>
            <a:r>
              <a:rPr lang="en-US" sz="1200"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Sulfuramid</a:t>
            </a:r>
            <a:r>
              <a:rPr lang="en-US" sz="1200" b="1" dirty="0">
                <a:solidFill>
                  <a:srgbClr val="FFFFFF"/>
                </a:solidFill>
                <a:effectLst>
                  <a:outerShdw blurRad="38100" dist="38100" dir="2700000" algn="tl">
                    <a:srgbClr val="000000">
                      <a:alpha val="43137"/>
                    </a:srgbClr>
                  </a:outerShdw>
                </a:effectLst>
              </a:rPr>
              <a:t>)</a:t>
            </a:r>
            <a:endParaRPr lang="en-US" sz="1200" dirty="0">
              <a:solidFill>
                <a:srgbClr val="FFFFFF"/>
              </a:solidFill>
              <a:effectLst>
                <a:outerShdw blurRad="38100" dist="38100" dir="2700000" algn="tl">
                  <a:srgbClr val="000000">
                    <a:alpha val="43137"/>
                  </a:srgbClr>
                </a:outerShdw>
              </a:effectLst>
            </a:endParaRP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Nicotinic acetylcholine receptor channel blockers</a:t>
            </a:r>
            <a:r>
              <a:rPr lang="en-US" sz="1200" b="1" dirty="0">
                <a:solidFill>
                  <a:srgbClr val="FFFFFF"/>
                </a:solidFill>
                <a:effectLst>
                  <a:outerShdw blurRad="38100" dist="38100" dir="2700000" algn="tl">
                    <a:srgbClr val="000000">
                      <a:alpha val="43137"/>
                    </a:srgbClr>
                  </a:outerShdw>
                </a:effectLst>
              </a:rPr>
              <a:t> (</a:t>
            </a:r>
            <a:r>
              <a:rPr lang="en-US" sz="1200" b="1" dirty="0" err="1">
                <a:solidFill>
                  <a:srgbClr val="FFFFFF"/>
                </a:solidFill>
                <a:effectLst>
                  <a:outerShdw blurRad="38100" dist="38100" dir="2700000" algn="tl">
                    <a:srgbClr val="000000">
                      <a:alpha val="43137"/>
                    </a:srgbClr>
                  </a:outerShdw>
                </a:effectLst>
              </a:rPr>
              <a:t>Nereistoxin</a:t>
            </a:r>
            <a:r>
              <a:rPr lang="en-US" sz="1200" b="1" dirty="0">
                <a:solidFill>
                  <a:srgbClr val="FFFFFF"/>
                </a:solidFill>
                <a:effectLst>
                  <a:outerShdw blurRad="38100" dist="38100" dir="2700000" algn="tl">
                    <a:srgbClr val="000000">
                      <a:alpha val="43137"/>
                    </a:srgbClr>
                  </a:outerShdw>
                </a:effectLst>
              </a:rPr>
              <a:t> analogues, </a:t>
            </a:r>
            <a:r>
              <a:rPr lang="en-US" sz="1200" dirty="0" err="1">
                <a:solidFill>
                  <a:srgbClr val="FFFFFF"/>
                </a:solidFill>
                <a:effectLst>
                  <a:outerShdw blurRad="38100" dist="38100" dir="2700000" algn="tl">
                    <a:srgbClr val="000000">
                      <a:alpha val="43137"/>
                    </a:srgbClr>
                  </a:outerShdw>
                </a:effectLst>
              </a:rPr>
              <a:t>Bensultap</a:t>
            </a:r>
            <a:r>
              <a:rPr lang="en-US" sz="1200" b="1" dirty="0">
                <a:solidFill>
                  <a:srgbClr val="FFFFFF"/>
                </a:solidFill>
                <a:effectLst>
                  <a:outerShdw blurRad="38100" dist="38100" dir="2700000" algn="tl">
                    <a:srgbClr val="000000">
                      <a:alpha val="43137"/>
                    </a:srgbClr>
                  </a:outerShdw>
                </a:effectLst>
              </a:rPr>
              <a:t>)</a:t>
            </a:r>
            <a:r>
              <a:rPr lang="en-US" sz="1200" dirty="0">
                <a:solidFill>
                  <a:srgbClr val="FFFFFF"/>
                </a:solidFill>
                <a:effectLst>
                  <a:outerShdw blurRad="38100" dist="38100" dir="2700000" algn="tl">
                    <a:srgbClr val="000000">
                      <a:alpha val="43137"/>
                    </a:srgbClr>
                  </a:outerShdw>
                </a:effectLst>
              </a:rPr>
              <a:t> </a:t>
            </a: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Inhibitors of chitin biosynthesis, type 0</a:t>
            </a:r>
            <a:r>
              <a:rPr lang="en-US" sz="1200" b="1" dirty="0">
                <a:solidFill>
                  <a:srgbClr val="FFFFFF"/>
                </a:solidFill>
                <a:effectLst>
                  <a:outerShdw blurRad="38100" dist="38100" dir="2700000" algn="tl">
                    <a:srgbClr val="000000">
                      <a:alpha val="43137"/>
                    </a:srgbClr>
                  </a:outerShdw>
                </a:effectLst>
              </a:rPr>
              <a:t> (</a:t>
            </a:r>
            <a:r>
              <a:rPr lang="en-US" sz="1200" b="1" dirty="0" err="1">
                <a:solidFill>
                  <a:srgbClr val="FFFFFF"/>
                </a:solidFill>
                <a:effectLst>
                  <a:outerShdw blurRad="38100" dist="38100" dir="2700000" algn="tl">
                    <a:srgbClr val="000000">
                      <a:alpha val="43137"/>
                    </a:srgbClr>
                  </a:outerShdw>
                </a:effectLst>
              </a:rPr>
              <a:t>Benzoylureas</a:t>
            </a:r>
            <a:r>
              <a:rPr lang="en-US" sz="1200" b="1"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Diflubenzuron</a:t>
            </a:r>
            <a:r>
              <a:rPr lang="en-US" sz="1200" b="1" dirty="0">
                <a:solidFill>
                  <a:srgbClr val="FFFFFF"/>
                </a:solidFill>
                <a:effectLst>
                  <a:outerShdw blurRad="38100" dist="38100" dir="2700000" algn="tl">
                    <a:srgbClr val="000000">
                      <a:alpha val="43137"/>
                    </a:srgbClr>
                  </a:outerShdw>
                </a:effectLst>
              </a:rPr>
              <a:t>)</a:t>
            </a:r>
            <a:r>
              <a:rPr lang="en-US" sz="1200" dirty="0">
                <a:solidFill>
                  <a:srgbClr val="FFFFFF"/>
                </a:solidFill>
                <a:effectLst>
                  <a:outerShdw blurRad="38100" dist="38100" dir="2700000" algn="tl">
                    <a:srgbClr val="000000">
                      <a:alpha val="43137"/>
                    </a:srgbClr>
                  </a:outerShdw>
                </a:effectLst>
              </a:rPr>
              <a:t> </a:t>
            </a: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Inhibitors of chitin biosynthesis, type 1</a:t>
            </a:r>
            <a:r>
              <a:rPr lang="en-US" sz="1200" b="1"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Buprofezin</a:t>
            </a:r>
            <a:r>
              <a:rPr lang="en-US" sz="1200" b="1" dirty="0">
                <a:solidFill>
                  <a:srgbClr val="FFFFFF"/>
                </a:solidFill>
                <a:effectLst>
                  <a:outerShdw blurRad="38100" dist="38100" dir="2700000" algn="tl">
                    <a:srgbClr val="000000">
                      <a:alpha val="43137"/>
                    </a:srgbClr>
                  </a:outerShdw>
                </a:effectLst>
              </a:rPr>
              <a:t>)</a:t>
            </a:r>
            <a:endParaRPr lang="en-US" sz="1200" dirty="0">
              <a:solidFill>
                <a:srgbClr val="FFFFFF"/>
              </a:solidFill>
              <a:effectLst>
                <a:outerShdw blurRad="38100" dist="38100" dir="2700000" algn="tl">
                  <a:srgbClr val="000000">
                    <a:alpha val="43137"/>
                  </a:srgbClr>
                </a:outerShdw>
              </a:effectLst>
            </a:endParaRPr>
          </a:p>
          <a:p>
            <a:pPr marL="342900" indent="-342900" fontAlgn="base">
              <a:spcBef>
                <a:spcPct val="0"/>
              </a:spcBef>
              <a:spcAft>
                <a:spcPct val="0"/>
              </a:spcAft>
              <a:buFont typeface="Arial" pitchFamily="34" charset="0"/>
              <a:buAutoNum type="arabicPeriod"/>
              <a:defRPr/>
            </a:pPr>
            <a:r>
              <a:rPr lang="en-US" sz="1200" b="1" u="sng" dirty="0" err="1">
                <a:solidFill>
                  <a:srgbClr val="FFFFFF"/>
                </a:solidFill>
                <a:effectLst>
                  <a:outerShdw blurRad="38100" dist="38100" dir="2700000" algn="tl">
                    <a:srgbClr val="000000">
                      <a:alpha val="43137"/>
                    </a:srgbClr>
                  </a:outerShdw>
                </a:effectLst>
              </a:rPr>
              <a:t>Moulting</a:t>
            </a:r>
            <a:r>
              <a:rPr lang="en-US" sz="1200" b="1" u="sng" dirty="0">
                <a:solidFill>
                  <a:srgbClr val="FFFFFF"/>
                </a:solidFill>
                <a:effectLst>
                  <a:outerShdw blurRad="38100" dist="38100" dir="2700000" algn="tl">
                    <a:srgbClr val="000000">
                      <a:alpha val="43137"/>
                    </a:srgbClr>
                  </a:outerShdw>
                </a:effectLst>
              </a:rPr>
              <a:t> disruptor, Dipteran</a:t>
            </a:r>
            <a:r>
              <a:rPr lang="en-US" sz="1200" b="1"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Cyromazine</a:t>
            </a:r>
            <a:r>
              <a:rPr lang="en-US" sz="1200" b="1" dirty="0">
                <a:solidFill>
                  <a:srgbClr val="FFFFFF"/>
                </a:solidFill>
                <a:effectLst>
                  <a:outerShdw blurRad="38100" dist="38100" dir="2700000" algn="tl">
                    <a:srgbClr val="000000">
                      <a:alpha val="43137"/>
                    </a:srgbClr>
                  </a:outerShdw>
                </a:effectLst>
              </a:rPr>
              <a:t>)</a:t>
            </a:r>
            <a:endParaRPr lang="en-US" sz="1200" dirty="0">
              <a:solidFill>
                <a:srgbClr val="FFFFFF"/>
              </a:solidFill>
              <a:effectLst>
                <a:outerShdw blurRad="38100" dist="38100" dir="2700000" algn="tl">
                  <a:srgbClr val="000000">
                    <a:alpha val="43137"/>
                  </a:srgbClr>
                </a:outerShdw>
              </a:effectLst>
            </a:endParaRPr>
          </a:p>
          <a:p>
            <a:pPr marL="342900" indent="-342900" fontAlgn="base">
              <a:spcBef>
                <a:spcPct val="0"/>
              </a:spcBef>
              <a:spcAft>
                <a:spcPct val="0"/>
              </a:spcAft>
              <a:buFont typeface="Arial" pitchFamily="34" charset="0"/>
              <a:buAutoNum type="arabicPeriod"/>
              <a:defRPr/>
            </a:pPr>
            <a:r>
              <a:rPr lang="en-US" sz="1200" b="1" u="sng" dirty="0" err="1">
                <a:solidFill>
                  <a:srgbClr val="FFFFFF"/>
                </a:solidFill>
                <a:effectLst>
                  <a:outerShdw blurRad="38100" dist="38100" dir="2700000" algn="tl">
                    <a:srgbClr val="000000">
                      <a:alpha val="43137"/>
                    </a:srgbClr>
                  </a:outerShdw>
                </a:effectLst>
              </a:rPr>
              <a:t>Ecdysone</a:t>
            </a:r>
            <a:r>
              <a:rPr lang="en-US" sz="1200" b="1" u="sng" dirty="0">
                <a:solidFill>
                  <a:srgbClr val="FFFFFF"/>
                </a:solidFill>
                <a:effectLst>
                  <a:outerShdw blurRad="38100" dist="38100" dir="2700000" algn="tl">
                    <a:srgbClr val="000000">
                      <a:alpha val="43137"/>
                    </a:srgbClr>
                  </a:outerShdw>
                </a:effectLst>
              </a:rPr>
              <a:t> receptor agonists</a:t>
            </a:r>
            <a:r>
              <a:rPr lang="en-US" sz="1200" b="1" dirty="0">
                <a:solidFill>
                  <a:srgbClr val="FFFFFF"/>
                </a:solidFill>
                <a:effectLst>
                  <a:outerShdw blurRad="38100" dist="38100" dir="2700000" algn="tl">
                    <a:srgbClr val="000000">
                      <a:alpha val="43137"/>
                    </a:srgbClr>
                  </a:outerShdw>
                </a:effectLst>
              </a:rPr>
              <a:t> (</a:t>
            </a:r>
            <a:r>
              <a:rPr lang="en-US" sz="1200" b="1" dirty="0" err="1">
                <a:solidFill>
                  <a:srgbClr val="FFFFFF"/>
                </a:solidFill>
                <a:effectLst>
                  <a:outerShdw blurRad="38100" dist="38100" dir="2700000" algn="tl">
                    <a:srgbClr val="000000">
                      <a:alpha val="43137"/>
                    </a:srgbClr>
                  </a:outerShdw>
                </a:effectLst>
              </a:rPr>
              <a:t>Diacylhydrazines</a:t>
            </a:r>
            <a:r>
              <a:rPr lang="en-US" sz="1200" b="1"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Tebufenozide</a:t>
            </a:r>
            <a:r>
              <a:rPr lang="en-US" sz="1200" b="1" dirty="0">
                <a:solidFill>
                  <a:srgbClr val="FFFFFF"/>
                </a:solidFill>
                <a:effectLst>
                  <a:outerShdw blurRad="38100" dist="38100" dir="2700000" algn="tl">
                    <a:srgbClr val="000000">
                      <a:alpha val="43137"/>
                    </a:srgbClr>
                  </a:outerShdw>
                </a:effectLst>
              </a:rPr>
              <a:t>)</a:t>
            </a:r>
            <a:endParaRPr lang="en-US" sz="1200" dirty="0">
              <a:solidFill>
                <a:srgbClr val="FFFFFF"/>
              </a:solidFill>
              <a:effectLst>
                <a:outerShdw blurRad="38100" dist="38100" dir="2700000" algn="tl">
                  <a:srgbClr val="000000">
                    <a:alpha val="43137"/>
                  </a:srgbClr>
                </a:outerShdw>
              </a:effectLst>
            </a:endParaRPr>
          </a:p>
          <a:p>
            <a:pPr marL="342900" indent="-342900" fontAlgn="base">
              <a:spcBef>
                <a:spcPct val="0"/>
              </a:spcBef>
              <a:spcAft>
                <a:spcPct val="0"/>
              </a:spcAft>
              <a:buFont typeface="Arial" pitchFamily="34" charset="0"/>
              <a:buAutoNum type="arabicPeriod"/>
              <a:defRPr/>
            </a:pPr>
            <a:r>
              <a:rPr lang="en-US" sz="1200" b="1" u="sng" dirty="0" err="1">
                <a:solidFill>
                  <a:srgbClr val="FFFFFF"/>
                </a:solidFill>
                <a:effectLst>
                  <a:outerShdw blurRad="38100" dist="38100" dir="2700000" algn="tl">
                    <a:srgbClr val="000000">
                      <a:alpha val="43137"/>
                    </a:srgbClr>
                  </a:outerShdw>
                </a:effectLst>
              </a:rPr>
              <a:t>Octopaminergic</a:t>
            </a:r>
            <a:r>
              <a:rPr lang="en-US" sz="1200" b="1" u="sng" dirty="0">
                <a:solidFill>
                  <a:srgbClr val="FFFFFF"/>
                </a:solidFill>
                <a:effectLst>
                  <a:outerShdw blurRad="38100" dist="38100" dir="2700000" algn="tl">
                    <a:srgbClr val="000000">
                      <a:alpha val="43137"/>
                    </a:srgbClr>
                  </a:outerShdw>
                </a:effectLst>
              </a:rPr>
              <a:t> receptor agonists</a:t>
            </a:r>
            <a:r>
              <a:rPr lang="en-US" sz="1200" b="1"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Amitraz</a:t>
            </a:r>
            <a:r>
              <a:rPr lang="en-US" sz="1200" b="1" dirty="0">
                <a:solidFill>
                  <a:srgbClr val="FFFFFF"/>
                </a:solidFill>
                <a:effectLst>
                  <a:outerShdw blurRad="38100" dist="38100" dir="2700000" algn="tl">
                    <a:srgbClr val="000000">
                      <a:alpha val="43137"/>
                    </a:srgbClr>
                  </a:outerShdw>
                </a:effectLst>
              </a:rPr>
              <a:t>)</a:t>
            </a:r>
            <a:endParaRPr lang="en-US" sz="1200" dirty="0">
              <a:solidFill>
                <a:srgbClr val="FFFFFF"/>
              </a:solidFill>
              <a:effectLst>
                <a:outerShdw blurRad="38100" dist="38100" dir="2700000" algn="tl">
                  <a:srgbClr val="000000">
                    <a:alpha val="43137"/>
                  </a:srgbClr>
                </a:outerShdw>
              </a:effectLst>
            </a:endParaRP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Mitochondrial complex III electron transport inhibitors</a:t>
            </a:r>
            <a:r>
              <a:rPr lang="en-US" sz="1200" b="1"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Hydramethylnon</a:t>
            </a:r>
            <a:r>
              <a:rPr lang="en-US" sz="1200" b="1" dirty="0">
                <a:solidFill>
                  <a:srgbClr val="FFFFFF"/>
                </a:solidFill>
                <a:effectLst>
                  <a:outerShdw blurRad="38100" dist="38100" dir="2700000" algn="tl">
                    <a:srgbClr val="000000">
                      <a:alpha val="43137"/>
                    </a:srgbClr>
                  </a:outerShdw>
                </a:effectLst>
              </a:rPr>
              <a:t>)</a:t>
            </a:r>
            <a:endParaRPr lang="en-US" sz="1200" dirty="0">
              <a:solidFill>
                <a:srgbClr val="FFFFFF"/>
              </a:solidFill>
              <a:effectLst>
                <a:outerShdw blurRad="38100" dist="38100" dir="2700000" algn="tl">
                  <a:srgbClr val="000000">
                    <a:alpha val="43137"/>
                  </a:srgbClr>
                </a:outerShdw>
              </a:effectLst>
            </a:endParaRP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Mitochondrial complex I electron transport inhibitors</a:t>
            </a:r>
            <a:r>
              <a:rPr lang="en-US" sz="1200" b="1" dirty="0">
                <a:solidFill>
                  <a:srgbClr val="FFFFFF"/>
                </a:solidFill>
                <a:effectLst>
                  <a:outerShdw blurRad="38100" dist="38100" dir="2700000" algn="tl">
                    <a:srgbClr val="000000">
                      <a:alpha val="43137"/>
                    </a:srgbClr>
                  </a:outerShdw>
                </a:effectLst>
              </a:rPr>
              <a:t> (METI </a:t>
            </a:r>
            <a:r>
              <a:rPr lang="en-US" sz="1200" b="1" dirty="0" err="1">
                <a:solidFill>
                  <a:srgbClr val="FFFFFF"/>
                </a:solidFill>
                <a:effectLst>
                  <a:outerShdw blurRad="38100" dist="38100" dir="2700000" algn="tl">
                    <a:srgbClr val="000000">
                      <a:alpha val="43137"/>
                    </a:srgbClr>
                  </a:outerShdw>
                </a:effectLst>
              </a:rPr>
              <a:t>acaricides</a:t>
            </a:r>
            <a:r>
              <a:rPr lang="en-US" sz="1200" b="1" dirty="0">
                <a:solidFill>
                  <a:srgbClr val="FFFFFF"/>
                </a:solidFill>
                <a:effectLst>
                  <a:outerShdw blurRad="38100" dist="38100" dir="2700000" algn="tl">
                    <a:srgbClr val="000000">
                      <a:alpha val="43137"/>
                    </a:srgbClr>
                  </a:outerShdw>
                </a:effectLst>
              </a:rPr>
              <a:t> and insecticides, </a:t>
            </a:r>
            <a:r>
              <a:rPr lang="en-US" sz="1200" dirty="0" err="1">
                <a:solidFill>
                  <a:srgbClr val="FFFFFF"/>
                </a:solidFill>
                <a:effectLst>
                  <a:outerShdw blurRad="38100" dist="38100" dir="2700000" algn="tl">
                    <a:srgbClr val="000000">
                      <a:alpha val="43137"/>
                    </a:srgbClr>
                  </a:outerShdw>
                </a:effectLst>
              </a:rPr>
              <a:t>Fenpyroximate</a:t>
            </a:r>
            <a:r>
              <a:rPr lang="en-US" sz="1200" dirty="0">
                <a:solidFill>
                  <a:srgbClr val="FFFFFF"/>
                </a:solidFill>
                <a:effectLst>
                  <a:outerShdw blurRad="38100" dist="38100" dir="2700000" algn="tl">
                    <a:srgbClr val="000000">
                      <a:alpha val="43137"/>
                    </a:srgbClr>
                  </a:outerShdw>
                </a:effectLst>
              </a:rPr>
              <a:t>, </a:t>
            </a:r>
            <a:r>
              <a:rPr lang="en-US" sz="1200" b="1" dirty="0">
                <a:solidFill>
                  <a:srgbClr val="FFFFFF"/>
                </a:solidFill>
                <a:effectLst>
                  <a:outerShdw blurRad="38100" dist="38100" dir="2700000" algn="tl">
                    <a:srgbClr val="000000">
                      <a:alpha val="43137"/>
                    </a:srgbClr>
                  </a:outerShdw>
                </a:effectLst>
              </a:rPr>
              <a:t>Rotenone)</a:t>
            </a:r>
            <a:endParaRPr lang="en-US" sz="1200" dirty="0">
              <a:solidFill>
                <a:srgbClr val="FFFFFF"/>
              </a:solidFill>
              <a:effectLst>
                <a:outerShdw blurRad="38100" dist="38100" dir="2700000" algn="tl">
                  <a:srgbClr val="000000">
                    <a:alpha val="43137"/>
                  </a:srgbClr>
                </a:outerShdw>
              </a:effectLst>
            </a:endParaRP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Voltage-dependent sodium channel blockers</a:t>
            </a:r>
            <a:r>
              <a:rPr lang="en-US" sz="1200" b="1"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Indoxacarb</a:t>
            </a:r>
            <a:r>
              <a:rPr lang="en-US" sz="1200" b="1" dirty="0">
                <a:solidFill>
                  <a:srgbClr val="FFFFFF"/>
                </a:solidFill>
                <a:effectLst>
                  <a:outerShdw blurRad="38100" dist="38100" dir="2700000" algn="tl">
                    <a:srgbClr val="000000">
                      <a:alpha val="43137"/>
                    </a:srgbClr>
                  </a:outerShdw>
                </a:effectLst>
              </a:rPr>
              <a:t>)</a:t>
            </a:r>
            <a:endParaRPr lang="en-US" sz="1200" dirty="0">
              <a:solidFill>
                <a:srgbClr val="FFFFFF"/>
              </a:solidFill>
              <a:effectLst>
                <a:outerShdw blurRad="38100" dist="38100" dir="2700000" algn="tl">
                  <a:srgbClr val="000000">
                    <a:alpha val="43137"/>
                  </a:srgbClr>
                </a:outerShdw>
              </a:effectLst>
            </a:endParaRP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Inhibitors of acetyl CoA carboxylase - Lipid synthesis, growth regulation </a:t>
            </a:r>
            <a:r>
              <a:rPr lang="en-US" sz="1200" b="1" dirty="0">
                <a:solidFill>
                  <a:srgbClr val="FFFFFF"/>
                </a:solidFill>
                <a:effectLst>
                  <a:outerShdw blurRad="38100" dist="38100" dir="2700000" algn="tl">
                    <a:srgbClr val="000000">
                      <a:alpha val="43137"/>
                    </a:srgbClr>
                  </a:outerShdw>
                </a:effectLst>
              </a:rPr>
              <a:t>(</a:t>
            </a:r>
            <a:r>
              <a:rPr lang="en-US" sz="1200" b="1" dirty="0" err="1">
                <a:solidFill>
                  <a:srgbClr val="FFFFFF"/>
                </a:solidFill>
                <a:effectLst>
                  <a:outerShdw blurRad="38100" dist="38100" dir="2700000" algn="tl">
                    <a:srgbClr val="000000">
                      <a:alpha val="43137"/>
                    </a:srgbClr>
                  </a:outerShdw>
                </a:effectLst>
              </a:rPr>
              <a:t>Tetronic</a:t>
            </a:r>
            <a:r>
              <a:rPr lang="en-US" sz="1200" b="1" dirty="0">
                <a:solidFill>
                  <a:srgbClr val="FFFFFF"/>
                </a:solidFill>
                <a:effectLst>
                  <a:outerShdw blurRad="38100" dist="38100" dir="2700000" algn="tl">
                    <a:srgbClr val="000000">
                      <a:alpha val="43137"/>
                    </a:srgbClr>
                  </a:outerShdw>
                </a:effectLst>
              </a:rPr>
              <a:t> and </a:t>
            </a:r>
            <a:r>
              <a:rPr lang="en-US" sz="1200" b="1" dirty="0" err="1">
                <a:solidFill>
                  <a:srgbClr val="FFFFFF"/>
                </a:solidFill>
                <a:effectLst>
                  <a:outerShdw blurRad="38100" dist="38100" dir="2700000" algn="tl">
                    <a:srgbClr val="000000">
                      <a:alpha val="43137"/>
                    </a:srgbClr>
                  </a:outerShdw>
                </a:effectLst>
              </a:rPr>
              <a:t>Tetramic</a:t>
            </a:r>
            <a:r>
              <a:rPr lang="en-US" sz="1200" b="1" dirty="0">
                <a:solidFill>
                  <a:srgbClr val="FFFFFF"/>
                </a:solidFill>
                <a:effectLst>
                  <a:outerShdw blurRad="38100" dist="38100" dir="2700000" algn="tl">
                    <a:srgbClr val="000000">
                      <a:alpha val="43137"/>
                    </a:srgbClr>
                  </a:outerShdw>
                </a:effectLst>
              </a:rPr>
              <a:t> acid derivatives, </a:t>
            </a:r>
            <a:r>
              <a:rPr lang="en-US" sz="1200" dirty="0" err="1">
                <a:solidFill>
                  <a:srgbClr val="FFFFFF"/>
                </a:solidFill>
                <a:effectLst>
                  <a:outerShdw blurRad="38100" dist="38100" dir="2700000" algn="tl">
                    <a:srgbClr val="000000">
                      <a:alpha val="43137"/>
                    </a:srgbClr>
                  </a:outerShdw>
                </a:effectLst>
              </a:rPr>
              <a:t>Spirotetramat</a:t>
            </a:r>
            <a:r>
              <a:rPr lang="en-US" sz="1200" b="1" dirty="0">
                <a:solidFill>
                  <a:srgbClr val="FFFFFF"/>
                </a:solidFill>
                <a:effectLst>
                  <a:outerShdw blurRad="38100" dist="38100" dir="2700000" algn="tl">
                    <a:srgbClr val="000000">
                      <a:alpha val="43137"/>
                    </a:srgbClr>
                  </a:outerShdw>
                </a:effectLst>
              </a:rPr>
              <a:t>)</a:t>
            </a:r>
            <a:endParaRPr lang="en-US" sz="1200" dirty="0">
              <a:solidFill>
                <a:srgbClr val="FFFFFF"/>
              </a:solidFill>
              <a:effectLst>
                <a:outerShdw blurRad="38100" dist="38100" dir="2700000" algn="tl">
                  <a:srgbClr val="000000">
                    <a:alpha val="43137"/>
                  </a:srgbClr>
                </a:outerShdw>
              </a:effectLst>
            </a:endParaRP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Mitochondrial complex IV electron transport inhibitors</a:t>
            </a:r>
            <a:r>
              <a:rPr lang="en-US" sz="1200" b="1" dirty="0">
                <a:solidFill>
                  <a:srgbClr val="FFFFFF"/>
                </a:solidFill>
                <a:effectLst>
                  <a:outerShdw blurRad="38100" dist="38100" dir="2700000" algn="tl">
                    <a:srgbClr val="000000">
                      <a:alpha val="43137"/>
                    </a:srgbClr>
                  </a:outerShdw>
                </a:effectLst>
              </a:rPr>
              <a:t> (</a:t>
            </a:r>
            <a:r>
              <a:rPr lang="en-US" sz="1200" dirty="0">
                <a:solidFill>
                  <a:srgbClr val="FFFFFF"/>
                </a:solidFill>
                <a:effectLst>
                  <a:outerShdw blurRad="38100" dist="38100" dir="2700000" algn="tl">
                    <a:srgbClr val="000000">
                      <a:alpha val="43137"/>
                    </a:srgbClr>
                  </a:outerShdw>
                </a:effectLst>
              </a:rPr>
              <a:t>Zinc phosphide, Cyanide</a:t>
            </a:r>
            <a:r>
              <a:rPr lang="en-US" sz="1200" b="1" dirty="0">
                <a:solidFill>
                  <a:srgbClr val="FFFFFF"/>
                </a:solidFill>
                <a:effectLst>
                  <a:outerShdw blurRad="38100" dist="38100" dir="2700000" algn="tl">
                    <a:srgbClr val="000000">
                      <a:alpha val="43137"/>
                    </a:srgbClr>
                  </a:outerShdw>
                </a:effectLst>
              </a:rPr>
              <a:t>)</a:t>
            </a:r>
            <a:endParaRPr lang="en-US" sz="1200" dirty="0">
              <a:solidFill>
                <a:srgbClr val="FFFFFF"/>
              </a:solidFill>
              <a:effectLst>
                <a:outerShdw blurRad="38100" dist="38100" dir="2700000" algn="tl">
                  <a:srgbClr val="000000">
                    <a:alpha val="43137"/>
                  </a:srgbClr>
                </a:outerShdw>
              </a:effectLst>
            </a:endParaRP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Mitochondrial complex II electron transport inhibitors</a:t>
            </a:r>
            <a:r>
              <a:rPr lang="en-US" sz="1200" b="1" dirty="0">
                <a:solidFill>
                  <a:srgbClr val="FFFFFF"/>
                </a:solidFill>
                <a:effectLst>
                  <a:outerShdw blurRad="38100" dist="38100" dir="2700000" algn="tl">
                    <a:srgbClr val="000000">
                      <a:alpha val="43137"/>
                    </a:srgbClr>
                  </a:outerShdw>
                </a:effectLst>
              </a:rPr>
              <a:t> (Beta-</a:t>
            </a:r>
            <a:r>
              <a:rPr lang="en-US" sz="1200" b="1" dirty="0" err="1">
                <a:solidFill>
                  <a:srgbClr val="FFFFFF"/>
                </a:solidFill>
                <a:effectLst>
                  <a:outerShdw blurRad="38100" dist="38100" dir="2700000" algn="tl">
                    <a:srgbClr val="000000">
                      <a:alpha val="43137"/>
                    </a:srgbClr>
                  </a:outerShdw>
                </a:effectLst>
              </a:rPr>
              <a:t>ketonitrile</a:t>
            </a:r>
            <a:r>
              <a:rPr lang="en-US" sz="1200" b="1" dirty="0">
                <a:solidFill>
                  <a:srgbClr val="FFFFFF"/>
                </a:solidFill>
                <a:effectLst>
                  <a:outerShdw blurRad="38100" dist="38100" dir="2700000" algn="tl">
                    <a:srgbClr val="000000">
                      <a:alpha val="43137"/>
                    </a:srgbClr>
                  </a:outerShdw>
                </a:effectLst>
              </a:rPr>
              <a:t> derivatives, </a:t>
            </a:r>
            <a:r>
              <a:rPr lang="en-US" sz="1200" dirty="0" err="1">
                <a:solidFill>
                  <a:srgbClr val="FFFFFF"/>
                </a:solidFill>
                <a:effectLst>
                  <a:outerShdw blurRad="38100" dist="38100" dir="2700000" algn="tl">
                    <a:srgbClr val="000000">
                      <a:alpha val="43137"/>
                    </a:srgbClr>
                  </a:outerShdw>
                </a:effectLst>
              </a:rPr>
              <a:t>Cyenopyrafen</a:t>
            </a:r>
            <a:r>
              <a:rPr lang="en-US" sz="1200" b="1" dirty="0">
                <a:solidFill>
                  <a:srgbClr val="FFFFFF"/>
                </a:solidFill>
                <a:effectLst>
                  <a:outerShdw blurRad="38100" dist="38100" dir="2700000" algn="tl">
                    <a:srgbClr val="000000">
                      <a:alpha val="43137"/>
                    </a:srgbClr>
                  </a:outerShdw>
                </a:effectLst>
              </a:rPr>
              <a:t>)</a:t>
            </a:r>
            <a:r>
              <a:rPr lang="en-US" sz="1200" dirty="0">
                <a:solidFill>
                  <a:srgbClr val="FFFFFF"/>
                </a:solidFill>
                <a:effectLst>
                  <a:outerShdw blurRad="38100" dist="38100" dir="2700000" algn="tl">
                    <a:srgbClr val="000000">
                      <a:alpha val="43137"/>
                    </a:srgbClr>
                  </a:outerShdw>
                </a:effectLst>
              </a:rPr>
              <a:t> </a:t>
            </a: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Vacant</a:t>
            </a:r>
            <a:endParaRPr lang="en-US" sz="1200" dirty="0">
              <a:solidFill>
                <a:srgbClr val="FFFFFF"/>
              </a:solidFill>
              <a:effectLst>
                <a:outerShdw blurRad="38100" dist="38100" dir="2700000" algn="tl">
                  <a:srgbClr val="000000">
                    <a:alpha val="43137"/>
                  </a:srgbClr>
                </a:outerShdw>
              </a:effectLst>
            </a:endParaRP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Vacant</a:t>
            </a:r>
            <a:endParaRPr lang="en-US" sz="1200" dirty="0">
              <a:solidFill>
                <a:srgbClr val="FFFFFF"/>
              </a:solidFill>
              <a:effectLst>
                <a:outerShdw blurRad="38100" dist="38100" dir="2700000" algn="tl">
                  <a:srgbClr val="000000">
                    <a:alpha val="43137"/>
                  </a:srgbClr>
                </a:outerShdw>
              </a:effectLst>
            </a:endParaRP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Ryanodine receptor modulators</a:t>
            </a:r>
            <a:r>
              <a:rPr lang="en-US" sz="1200" b="1" dirty="0">
                <a:solidFill>
                  <a:srgbClr val="FFFFFF"/>
                </a:solidFill>
                <a:effectLst>
                  <a:outerShdw blurRad="38100" dist="38100" dir="2700000" algn="tl">
                    <a:srgbClr val="000000">
                      <a:alpha val="43137"/>
                    </a:srgbClr>
                  </a:outerShdw>
                </a:effectLst>
              </a:rPr>
              <a:t> (</a:t>
            </a:r>
            <a:r>
              <a:rPr lang="en-US" sz="1200" b="1" dirty="0" err="1">
                <a:solidFill>
                  <a:srgbClr val="FFFFFF"/>
                </a:solidFill>
                <a:effectLst>
                  <a:outerShdw blurRad="38100" dist="38100" dir="2700000" algn="tl">
                    <a:srgbClr val="000000">
                      <a:alpha val="43137"/>
                    </a:srgbClr>
                  </a:outerShdw>
                </a:effectLst>
              </a:rPr>
              <a:t>Diamides</a:t>
            </a:r>
            <a:r>
              <a:rPr lang="en-US" sz="1200" b="1"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Chlorantraniliprole</a:t>
            </a:r>
            <a:r>
              <a:rPr lang="en-US" sz="1200" dirty="0">
                <a:solidFill>
                  <a:srgbClr val="FFFFFF"/>
                </a:solidFill>
                <a:effectLst>
                  <a:outerShdw blurRad="38100" dist="38100" dir="2700000" algn="tl">
                    <a:srgbClr val="000000">
                      <a:alpha val="43137"/>
                    </a:srgbClr>
                  </a:outerShdw>
                </a:effectLst>
              </a:rPr>
              <a:t>) </a:t>
            </a:r>
          </a:p>
          <a:p>
            <a:pPr marL="342900" indent="-342900" fontAlgn="base">
              <a:spcBef>
                <a:spcPct val="0"/>
              </a:spcBef>
              <a:spcAft>
                <a:spcPct val="0"/>
              </a:spcAft>
              <a:buFont typeface="Arial" pitchFamily="34" charset="0"/>
              <a:buAutoNum type="arabicPeriod"/>
              <a:defRPr/>
            </a:pPr>
            <a:r>
              <a:rPr lang="en-US" sz="1200" b="1" u="sng" dirty="0">
                <a:solidFill>
                  <a:srgbClr val="FFFFFF"/>
                </a:solidFill>
                <a:effectLst>
                  <a:outerShdw blurRad="38100" dist="38100" dir="2700000" algn="tl">
                    <a:srgbClr val="000000">
                      <a:alpha val="43137"/>
                    </a:srgbClr>
                  </a:outerShdw>
                </a:effectLst>
              </a:rPr>
              <a:t>(UN) Compounds of unknown or uncertain mode of action</a:t>
            </a:r>
            <a:r>
              <a:rPr lang="en-US" sz="1200" dirty="0">
                <a:solidFill>
                  <a:srgbClr val="FFFFFF"/>
                </a:solidFill>
                <a:effectLst>
                  <a:outerShdw blurRad="38100" dist="38100" dir="2700000" algn="tl">
                    <a:srgbClr val="000000">
                      <a:alpha val="43137"/>
                    </a:srgbClr>
                  </a:outerShdw>
                </a:effectLst>
              </a:rPr>
              <a:t> (</a:t>
            </a:r>
            <a:r>
              <a:rPr lang="en-US" sz="1200" b="1" dirty="0" err="1">
                <a:solidFill>
                  <a:srgbClr val="FFFFFF"/>
                </a:solidFill>
                <a:effectLst>
                  <a:outerShdw blurRad="38100" dist="38100" dir="2700000" algn="tl">
                    <a:srgbClr val="000000">
                      <a:alpha val="43137"/>
                    </a:srgbClr>
                  </a:outerShdw>
                </a:effectLst>
              </a:rPr>
              <a:t>Azadirachtin</a:t>
            </a:r>
            <a:r>
              <a:rPr lang="en-US" sz="1200"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Azadirachtin</a:t>
            </a:r>
            <a:r>
              <a:rPr lang="en-US" sz="1200" dirty="0">
                <a:solidFill>
                  <a:srgbClr val="FFFFFF"/>
                </a:solidFill>
                <a:effectLst>
                  <a:outerShdw blurRad="38100" dist="38100" dir="2700000" algn="tl">
                    <a:srgbClr val="000000">
                      <a:alpha val="43137"/>
                    </a:srgbClr>
                  </a:outerShdw>
                </a:effectLst>
              </a:rPr>
              <a:t>; </a:t>
            </a:r>
            <a:r>
              <a:rPr lang="en-US" sz="1200" b="1" dirty="0" err="1">
                <a:solidFill>
                  <a:srgbClr val="FFFFFF"/>
                </a:solidFill>
                <a:effectLst>
                  <a:outerShdw blurRad="38100" dist="38100" dir="2700000" algn="tl">
                    <a:srgbClr val="000000">
                      <a:alpha val="43137"/>
                    </a:srgbClr>
                  </a:outerShdw>
                </a:effectLst>
              </a:rPr>
              <a:t>Cryolite</a:t>
            </a:r>
            <a:r>
              <a:rPr lang="en-US" sz="1200" dirty="0">
                <a:solidFill>
                  <a:srgbClr val="FFFFFF"/>
                </a:solidFill>
                <a:effectLst>
                  <a:outerShdw blurRad="38100" dist="38100" dir="2700000" algn="tl">
                    <a:srgbClr val="000000">
                      <a:alpha val="43137"/>
                    </a:srgbClr>
                  </a:outerShdw>
                </a:effectLst>
              </a:rPr>
              <a:t>, </a:t>
            </a:r>
            <a:r>
              <a:rPr lang="en-US" sz="1200" dirty="0" err="1">
                <a:solidFill>
                  <a:srgbClr val="FFFFFF"/>
                </a:solidFill>
                <a:effectLst>
                  <a:outerShdw blurRad="38100" dist="38100" dir="2700000" algn="tl">
                    <a:srgbClr val="000000">
                      <a:alpha val="43137"/>
                    </a:srgbClr>
                  </a:outerShdw>
                </a:effectLst>
              </a:rPr>
              <a:t>Cryolite</a:t>
            </a:r>
            <a:r>
              <a:rPr lang="en-US" sz="1200" dirty="0">
                <a:solidFill>
                  <a:srgbClr val="FFFFFF"/>
                </a:solidFill>
                <a:effectLst>
                  <a:outerShdw blurRad="38100" dist="38100" dir="2700000" algn="tl">
                    <a:srgbClr val="000000">
                      <a:alpha val="43137"/>
                    </a:srgbClr>
                  </a:outerShdw>
                </a:effectLst>
              </a:rPr>
              <a:t>)</a:t>
            </a:r>
          </a:p>
        </p:txBody>
      </p:sp>
      <p:sp>
        <p:nvSpPr>
          <p:cNvPr id="5" name="TextBox 4"/>
          <p:cNvSpPr txBox="1"/>
          <p:nvPr/>
        </p:nvSpPr>
        <p:spPr>
          <a:xfrm>
            <a:off x="533400" y="130314"/>
            <a:ext cx="8763000" cy="707886"/>
          </a:xfrm>
          <a:prstGeom prst="rect">
            <a:avLst/>
          </a:prstGeom>
          <a:noFill/>
        </p:spPr>
        <p:txBody>
          <a:bodyPr wrap="square">
            <a:spAutoFit/>
          </a:bodyPr>
          <a:lstStyle/>
          <a:p>
            <a:pPr fontAlgn="base">
              <a:spcBef>
                <a:spcPct val="0"/>
              </a:spcBef>
              <a:spcAft>
                <a:spcPct val="0"/>
              </a:spcAft>
              <a:defRPr/>
            </a:pPr>
            <a:r>
              <a:rPr lang="en-US" sz="4000" b="1" dirty="0">
                <a:solidFill>
                  <a:srgbClr val="00FF00"/>
                </a:solidFill>
                <a:effectLst>
                  <a:outerShdw blurRad="38100" dist="38100" dir="2700000" algn="tl">
                    <a:srgbClr val="000000">
                      <a:alpha val="43137"/>
                    </a:srgbClr>
                  </a:outerShdw>
                </a:effectLst>
                <a:latin typeface="Lucida Bright" panose="02040602050505020304" pitchFamily="18" charset="0"/>
              </a:rPr>
              <a:t>IRAC Insecticide Classification</a:t>
            </a:r>
          </a:p>
        </p:txBody>
      </p:sp>
    </p:spTree>
    <p:extLst>
      <p:ext uri="{BB962C8B-B14F-4D97-AF65-F5344CB8AC3E}">
        <p14:creationId xmlns:p14="http://schemas.microsoft.com/office/powerpoint/2010/main" val="13112799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4036994" cy="5638800"/>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19600" y="1571685"/>
            <a:ext cx="4648200" cy="4524315"/>
          </a:xfrm>
          <a:prstGeom prst="rect">
            <a:avLst/>
          </a:prstGeom>
          <a:noFill/>
        </p:spPr>
        <p:txBody>
          <a:bodyPr wrap="square">
            <a:spAutoFit/>
          </a:bodyPr>
          <a:lstStyle/>
          <a:p>
            <a:pPr marL="285750" indent="-285750">
              <a:buClr>
                <a:srgbClr val="FF0000"/>
              </a:buClr>
              <a:buSzPct val="150000"/>
              <a:buFont typeface="Arial" pitchFamily="34" charset="0"/>
              <a:buChar char="•"/>
              <a:defRPr/>
            </a:pPr>
            <a:r>
              <a:rPr lang="en-US" cap="all" dirty="0">
                <a:solidFill>
                  <a:prstClr val="white"/>
                </a:solidFill>
                <a:effectLst>
                  <a:outerShdw blurRad="38100" dist="38100" dir="2700000" algn="tl">
                    <a:srgbClr val="000000">
                      <a:alpha val="43137"/>
                    </a:srgbClr>
                  </a:outerShdw>
                </a:effectLst>
                <a:latin typeface="Lucida Bright" panose="02040602050505020304" pitchFamily="18" charset="0"/>
              </a:rPr>
              <a:t>USER SAFETY RECOMMENDATIONS</a:t>
            </a:r>
            <a:endParaRPr lang="en-US" dirty="0">
              <a:solidFill>
                <a:prstClr val="white"/>
              </a:solidFill>
              <a:effectLst>
                <a:outerShdw blurRad="38100" dist="38100" dir="2700000" algn="tl">
                  <a:srgbClr val="000000">
                    <a:alpha val="43137"/>
                  </a:srgbClr>
                </a:outerShdw>
              </a:effectLst>
              <a:latin typeface="Lucida Bright" panose="02040602050505020304" pitchFamily="18" charset="0"/>
            </a:endParaRPr>
          </a:p>
          <a:p>
            <a:pPr marL="285750" indent="-285750">
              <a:buClr>
                <a:srgbClr val="FF0000"/>
              </a:buClr>
              <a:buSzPct val="150000"/>
              <a:buFont typeface="Arial" pitchFamily="34" charset="0"/>
              <a:buChar char="•"/>
              <a:defRPr/>
            </a:pPr>
            <a:r>
              <a:rPr lang="en-US" cap="all" dirty="0">
                <a:solidFill>
                  <a:prstClr val="white"/>
                </a:solidFill>
                <a:effectLst>
                  <a:outerShdw blurRad="38100" dist="38100" dir="2700000" algn="tl">
                    <a:srgbClr val="000000">
                      <a:alpha val="43137"/>
                    </a:srgbClr>
                  </a:outerShdw>
                </a:effectLst>
                <a:latin typeface="Lucida Bright" panose="02040602050505020304" pitchFamily="18" charset="0"/>
              </a:rPr>
              <a:t>Environmental Hazards</a:t>
            </a:r>
            <a:endParaRPr lang="en-US" dirty="0">
              <a:solidFill>
                <a:prstClr val="white"/>
              </a:solidFill>
              <a:effectLst>
                <a:outerShdw blurRad="38100" dist="38100" dir="2700000" algn="tl">
                  <a:srgbClr val="000000">
                    <a:alpha val="43137"/>
                  </a:srgbClr>
                </a:outerShdw>
              </a:effectLst>
              <a:latin typeface="Lucida Bright" panose="02040602050505020304" pitchFamily="18" charset="0"/>
            </a:endParaRPr>
          </a:p>
          <a:p>
            <a:pPr marL="285750" indent="-285750">
              <a:buClr>
                <a:srgbClr val="FF0000"/>
              </a:buClr>
              <a:buSzPct val="150000"/>
              <a:buFont typeface="Arial" pitchFamily="34" charset="0"/>
              <a:buChar char="•"/>
              <a:defRPr/>
            </a:pPr>
            <a:r>
              <a:rPr lang="en-US" cap="all" dirty="0">
                <a:solidFill>
                  <a:prstClr val="white"/>
                </a:solidFill>
                <a:effectLst>
                  <a:outerShdw blurRad="38100" dist="38100" dir="2700000" algn="tl">
                    <a:srgbClr val="000000">
                      <a:alpha val="43137"/>
                    </a:srgbClr>
                  </a:outerShdw>
                </a:effectLst>
                <a:latin typeface="Lucida Bright" panose="02040602050505020304" pitchFamily="18" charset="0"/>
              </a:rPr>
              <a:t>Directions for Use</a:t>
            </a:r>
            <a:endParaRPr lang="en-US" dirty="0">
              <a:solidFill>
                <a:prstClr val="white"/>
              </a:solidFill>
              <a:effectLst>
                <a:outerShdw blurRad="38100" dist="38100" dir="2700000" algn="tl">
                  <a:srgbClr val="000000">
                    <a:alpha val="43137"/>
                  </a:srgbClr>
                </a:outerShdw>
              </a:effectLst>
              <a:latin typeface="Lucida Bright" panose="02040602050505020304" pitchFamily="18" charset="0"/>
            </a:endParaRPr>
          </a:p>
          <a:p>
            <a:pPr marL="285750" indent="-285750">
              <a:buClr>
                <a:srgbClr val="FF0000"/>
              </a:buClr>
              <a:buSzPct val="150000"/>
              <a:buFont typeface="Arial" pitchFamily="34" charset="0"/>
              <a:buChar char="•"/>
              <a:defRPr/>
            </a:pPr>
            <a:r>
              <a:rPr lang="en-US" cap="all" dirty="0">
                <a:solidFill>
                  <a:prstClr val="white"/>
                </a:solidFill>
                <a:effectLst>
                  <a:outerShdw blurRad="38100" dist="38100" dir="2700000" algn="tl">
                    <a:srgbClr val="000000">
                      <a:alpha val="43137"/>
                    </a:srgbClr>
                  </a:outerShdw>
                </a:effectLst>
                <a:latin typeface="Lucida Bright" panose="02040602050505020304" pitchFamily="18" charset="0"/>
              </a:rPr>
              <a:t>AGRICULTURAL USE REQUIREMENTS</a:t>
            </a:r>
            <a:endParaRPr lang="en-US" dirty="0">
              <a:solidFill>
                <a:prstClr val="white"/>
              </a:solidFill>
              <a:effectLst>
                <a:outerShdw blurRad="38100" dist="38100" dir="2700000" algn="tl">
                  <a:srgbClr val="000000">
                    <a:alpha val="43137"/>
                  </a:srgbClr>
                </a:outerShdw>
              </a:effectLst>
              <a:latin typeface="Lucida Bright" panose="02040602050505020304" pitchFamily="18" charset="0"/>
            </a:endParaRPr>
          </a:p>
          <a:p>
            <a:pPr marL="285750" indent="-285750">
              <a:buClr>
                <a:srgbClr val="FF0000"/>
              </a:buClr>
              <a:buSzPct val="150000"/>
              <a:buFont typeface="Arial" pitchFamily="34" charset="0"/>
              <a:buChar char="•"/>
              <a:defRPr/>
            </a:pPr>
            <a:r>
              <a:rPr lang="en-US" cap="all" dirty="0">
                <a:solidFill>
                  <a:prstClr val="white"/>
                </a:solidFill>
                <a:effectLst>
                  <a:outerShdw blurRad="38100" dist="38100" dir="2700000" algn="tl">
                    <a:srgbClr val="000000">
                      <a:alpha val="43137"/>
                    </a:srgbClr>
                  </a:outerShdw>
                </a:effectLst>
                <a:latin typeface="Lucida Bright" panose="02040602050505020304" pitchFamily="18" charset="0"/>
              </a:rPr>
              <a:t>NON-AG USE REQUIREMENTS</a:t>
            </a:r>
            <a:endParaRPr lang="en-US" dirty="0">
              <a:solidFill>
                <a:prstClr val="white"/>
              </a:solidFill>
              <a:effectLst>
                <a:outerShdw blurRad="38100" dist="38100" dir="2700000" algn="tl">
                  <a:srgbClr val="000000">
                    <a:alpha val="43137"/>
                  </a:srgbClr>
                </a:outerShdw>
              </a:effectLst>
              <a:latin typeface="Lucida Bright" panose="02040602050505020304" pitchFamily="18" charset="0"/>
            </a:endParaRPr>
          </a:p>
          <a:p>
            <a:pPr marL="285750" indent="-285750">
              <a:buClr>
                <a:srgbClr val="FF0000"/>
              </a:buClr>
              <a:buSzPct val="150000"/>
              <a:buFont typeface="Arial" pitchFamily="34" charset="0"/>
              <a:buChar char="•"/>
              <a:defRPr/>
            </a:pPr>
            <a:r>
              <a:rPr lang="en-US" cap="all" dirty="0">
                <a:solidFill>
                  <a:prstClr val="white"/>
                </a:solidFill>
                <a:effectLst>
                  <a:outerShdw blurRad="38100" dist="38100" dir="2700000" algn="tl">
                    <a:srgbClr val="000000">
                      <a:alpha val="43137"/>
                    </a:srgbClr>
                  </a:outerShdw>
                </a:effectLst>
                <a:latin typeface="Lucida Bright" panose="02040602050505020304" pitchFamily="18" charset="0"/>
              </a:rPr>
              <a:t>LIMITED WARRANTY AND LIABILITY</a:t>
            </a:r>
            <a:endParaRPr lang="en-US" dirty="0">
              <a:solidFill>
                <a:prstClr val="white"/>
              </a:solidFill>
              <a:effectLst>
                <a:outerShdw blurRad="38100" dist="38100" dir="2700000" algn="tl">
                  <a:srgbClr val="000000">
                    <a:alpha val="43137"/>
                  </a:srgbClr>
                </a:outerShdw>
              </a:effectLst>
              <a:latin typeface="Lucida Bright" panose="02040602050505020304" pitchFamily="18" charset="0"/>
            </a:endParaRPr>
          </a:p>
          <a:p>
            <a:pPr marL="285750" indent="-285750">
              <a:buClr>
                <a:srgbClr val="FF0000"/>
              </a:buClr>
              <a:buSzPct val="150000"/>
              <a:buFont typeface="Arial" pitchFamily="34" charset="0"/>
              <a:buChar char="•"/>
              <a:defRPr/>
            </a:pPr>
            <a:r>
              <a:rPr lang="en-US" cap="all" dirty="0">
                <a:solidFill>
                  <a:prstClr val="white"/>
                </a:solidFill>
                <a:effectLst>
                  <a:outerShdw blurRad="38100" dist="38100" dir="2700000" algn="tl">
                    <a:srgbClr val="000000">
                      <a:alpha val="43137"/>
                    </a:srgbClr>
                  </a:outerShdw>
                </a:effectLst>
                <a:latin typeface="Lucida Bright" panose="02040602050505020304" pitchFamily="18" charset="0"/>
              </a:rPr>
              <a:t>RISKS OF USING THIS PRODUCT</a:t>
            </a:r>
            <a:endParaRPr lang="en-US" dirty="0">
              <a:solidFill>
                <a:prstClr val="white"/>
              </a:solidFill>
              <a:effectLst>
                <a:outerShdw blurRad="38100" dist="38100" dir="2700000" algn="tl">
                  <a:srgbClr val="000000">
                    <a:alpha val="43137"/>
                  </a:srgbClr>
                </a:outerShdw>
              </a:effectLst>
              <a:latin typeface="Lucida Bright" panose="02040602050505020304" pitchFamily="18" charset="0"/>
            </a:endParaRPr>
          </a:p>
          <a:p>
            <a:pPr marL="285750" indent="-285750">
              <a:buClr>
                <a:srgbClr val="FF0000"/>
              </a:buClr>
              <a:buSzPct val="150000"/>
              <a:buFont typeface="Arial" pitchFamily="34" charset="0"/>
              <a:buChar char="•"/>
              <a:defRPr/>
            </a:pPr>
            <a:r>
              <a:rPr lang="en-US" cap="all" dirty="0">
                <a:solidFill>
                  <a:srgbClr val="FFFF00"/>
                </a:solidFill>
                <a:effectLst>
                  <a:outerShdw blurRad="38100" dist="38100" dir="2700000" algn="tl">
                    <a:srgbClr val="000000">
                      <a:alpha val="43137"/>
                    </a:srgbClr>
                  </a:outerShdw>
                </a:effectLst>
                <a:latin typeface="Lucida Bright" panose="02040602050505020304" pitchFamily="18" charset="0"/>
              </a:rPr>
              <a:t>RESISTANCE MANAGEMENT</a:t>
            </a:r>
            <a:endParaRPr lang="en-US" dirty="0">
              <a:solidFill>
                <a:srgbClr val="FFFF00"/>
              </a:solidFill>
              <a:effectLst>
                <a:outerShdw blurRad="38100" dist="38100" dir="2700000" algn="tl">
                  <a:srgbClr val="000000">
                    <a:alpha val="43137"/>
                  </a:srgbClr>
                </a:outerShdw>
              </a:effectLst>
              <a:latin typeface="Lucida Bright" panose="02040602050505020304" pitchFamily="18" charset="0"/>
            </a:endParaRPr>
          </a:p>
          <a:p>
            <a:pPr marL="285750" indent="-285750">
              <a:buClr>
                <a:srgbClr val="FF0000"/>
              </a:buClr>
              <a:buSzPct val="150000"/>
              <a:buFont typeface="Arial" pitchFamily="34" charset="0"/>
              <a:buChar char="•"/>
              <a:defRPr/>
            </a:pPr>
            <a:r>
              <a:rPr lang="en-US" cap="all" dirty="0">
                <a:solidFill>
                  <a:prstClr val="white"/>
                </a:solidFill>
                <a:effectLst>
                  <a:outerShdw blurRad="38100" dist="38100" dir="2700000" algn="tl">
                    <a:srgbClr val="000000">
                      <a:alpha val="43137"/>
                    </a:srgbClr>
                  </a:outerShdw>
                </a:effectLst>
                <a:latin typeface="Lucida Bright" panose="02040602050505020304" pitchFamily="18" charset="0"/>
              </a:rPr>
              <a:t>RESTRICTIONS AND LIMITATIONS</a:t>
            </a:r>
            <a:endParaRPr lang="en-US" dirty="0">
              <a:solidFill>
                <a:prstClr val="white"/>
              </a:solidFill>
              <a:effectLst>
                <a:outerShdw blurRad="38100" dist="38100" dir="2700000" algn="tl">
                  <a:srgbClr val="000000">
                    <a:alpha val="43137"/>
                  </a:srgbClr>
                </a:outerShdw>
              </a:effectLst>
              <a:latin typeface="Lucida Bright" panose="02040602050505020304" pitchFamily="18" charset="0"/>
            </a:endParaRPr>
          </a:p>
          <a:p>
            <a:pPr marL="285750" indent="-285750">
              <a:buClr>
                <a:srgbClr val="FF0000"/>
              </a:buClr>
              <a:buSzPct val="150000"/>
              <a:buFont typeface="Arial" pitchFamily="34" charset="0"/>
              <a:buChar char="•"/>
              <a:defRPr/>
            </a:pPr>
            <a:r>
              <a:rPr lang="en-US" cap="all" dirty="0">
                <a:solidFill>
                  <a:prstClr val="white"/>
                </a:solidFill>
                <a:effectLst>
                  <a:outerShdw blurRad="38100" dist="38100" dir="2700000" algn="tl">
                    <a:srgbClr val="000000">
                      <a:alpha val="43137"/>
                    </a:srgbClr>
                  </a:outerShdw>
                </a:effectLst>
                <a:latin typeface="Lucida Bright" panose="02040602050505020304" pitchFamily="18" charset="0"/>
              </a:rPr>
              <a:t>Plant tolerance</a:t>
            </a:r>
            <a:endParaRPr lang="en-US" dirty="0">
              <a:solidFill>
                <a:prstClr val="white"/>
              </a:solidFill>
              <a:effectLst>
                <a:outerShdw blurRad="38100" dist="38100" dir="2700000" algn="tl">
                  <a:srgbClr val="000000">
                    <a:alpha val="43137"/>
                  </a:srgbClr>
                </a:outerShdw>
              </a:effectLst>
              <a:latin typeface="Lucida Bright" panose="02040602050505020304" pitchFamily="18" charset="0"/>
            </a:endParaRPr>
          </a:p>
          <a:p>
            <a:pPr marL="285750" indent="-285750">
              <a:buClr>
                <a:srgbClr val="FF0000"/>
              </a:buClr>
              <a:buSzPct val="150000"/>
              <a:buFont typeface="Arial" pitchFamily="34" charset="0"/>
              <a:buChar char="•"/>
              <a:defRPr/>
            </a:pPr>
            <a:r>
              <a:rPr lang="en-US" cap="all" dirty="0">
                <a:solidFill>
                  <a:prstClr val="white"/>
                </a:solidFill>
                <a:effectLst>
                  <a:outerShdw blurRad="38100" dist="38100" dir="2700000" algn="tl">
                    <a:srgbClr val="000000">
                      <a:alpha val="43137"/>
                    </a:srgbClr>
                  </a:outerShdw>
                </a:effectLst>
                <a:latin typeface="Lucida Bright" panose="02040602050505020304" pitchFamily="18" charset="0"/>
              </a:rPr>
              <a:t>Mixing instructions</a:t>
            </a:r>
            <a:endParaRPr lang="en-US" dirty="0">
              <a:solidFill>
                <a:prstClr val="white"/>
              </a:solidFill>
              <a:effectLst>
                <a:outerShdw blurRad="38100" dist="38100" dir="2700000" algn="tl">
                  <a:srgbClr val="000000">
                    <a:alpha val="43137"/>
                  </a:srgbClr>
                </a:outerShdw>
              </a:effectLst>
              <a:latin typeface="Lucida Bright" panose="02040602050505020304" pitchFamily="18" charset="0"/>
            </a:endParaRPr>
          </a:p>
          <a:p>
            <a:pPr marL="285750" indent="-285750">
              <a:buClr>
                <a:srgbClr val="FF0000"/>
              </a:buClr>
              <a:buSzPct val="150000"/>
              <a:buFont typeface="Arial" pitchFamily="34" charset="0"/>
              <a:buChar char="•"/>
              <a:defRPr/>
            </a:pPr>
            <a:r>
              <a:rPr lang="en-US" cap="all" dirty="0">
                <a:solidFill>
                  <a:prstClr val="white"/>
                </a:solidFill>
                <a:effectLst>
                  <a:outerShdw blurRad="38100" dist="38100" dir="2700000" algn="tl">
                    <a:srgbClr val="000000">
                      <a:alpha val="43137"/>
                    </a:srgbClr>
                  </a:outerShdw>
                </a:effectLst>
                <a:latin typeface="Lucida Bright" panose="02040602050505020304" pitchFamily="18" charset="0"/>
              </a:rPr>
              <a:t>Spray drift management</a:t>
            </a:r>
            <a:endParaRPr lang="en-US" dirty="0">
              <a:solidFill>
                <a:prstClr val="white"/>
              </a:solidFill>
              <a:effectLst>
                <a:outerShdw blurRad="38100" dist="38100" dir="2700000" algn="tl">
                  <a:srgbClr val="000000">
                    <a:alpha val="43137"/>
                  </a:srgbClr>
                </a:outerShdw>
              </a:effectLst>
              <a:latin typeface="Lucida Bright" panose="02040602050505020304" pitchFamily="18" charset="0"/>
            </a:endParaRPr>
          </a:p>
          <a:p>
            <a:pPr marL="285750" indent="-285750">
              <a:buClr>
                <a:srgbClr val="FF0000"/>
              </a:buClr>
              <a:buSzPct val="150000"/>
              <a:buFont typeface="Arial" pitchFamily="34" charset="0"/>
              <a:buChar char="•"/>
              <a:defRPr/>
            </a:pPr>
            <a:r>
              <a:rPr lang="en-US" cap="all" dirty="0">
                <a:solidFill>
                  <a:prstClr val="white"/>
                </a:solidFill>
                <a:effectLst>
                  <a:outerShdw blurRad="38100" dist="38100" dir="2700000" algn="tl">
                    <a:srgbClr val="000000">
                      <a:alpha val="43137"/>
                    </a:srgbClr>
                  </a:outerShdw>
                </a:effectLst>
                <a:latin typeface="Lucida Bright" panose="02040602050505020304" pitchFamily="18" charset="0"/>
              </a:rPr>
              <a:t>APPLICATION PROCEDURES</a:t>
            </a:r>
            <a:endParaRPr lang="en-US" dirty="0">
              <a:solidFill>
                <a:prstClr val="white"/>
              </a:solidFill>
              <a:effectLst>
                <a:outerShdw blurRad="38100" dist="38100" dir="2700000" algn="tl">
                  <a:srgbClr val="000000">
                    <a:alpha val="43137"/>
                  </a:srgbClr>
                </a:outerShdw>
              </a:effectLst>
              <a:latin typeface="Lucida Bright" panose="02040602050505020304" pitchFamily="18" charset="0"/>
            </a:endParaRPr>
          </a:p>
          <a:p>
            <a:pPr marL="285750" indent="-285750">
              <a:buClr>
                <a:srgbClr val="FF0000"/>
              </a:buClr>
              <a:buSzPct val="150000"/>
              <a:buFont typeface="Arial" pitchFamily="34" charset="0"/>
              <a:buChar char="•"/>
              <a:defRPr/>
            </a:pPr>
            <a:r>
              <a:rPr lang="en-US" cap="all" dirty="0">
                <a:solidFill>
                  <a:prstClr val="white"/>
                </a:solidFill>
                <a:effectLst>
                  <a:outerShdw blurRad="38100" dist="38100" dir="2700000" algn="tl">
                    <a:srgbClr val="000000">
                      <a:alpha val="43137"/>
                    </a:srgbClr>
                  </a:outerShdw>
                </a:effectLst>
                <a:latin typeface="Lucida Bright" panose="02040602050505020304" pitchFamily="18" charset="0"/>
              </a:rPr>
              <a:t>RESTRICTIONS AND LIMITATIONS</a:t>
            </a:r>
            <a:endParaRPr lang="en-US" dirty="0">
              <a:solidFill>
                <a:prstClr val="white"/>
              </a:solidFill>
              <a:effectLst>
                <a:outerShdw blurRad="38100" dist="38100" dir="2700000" algn="tl">
                  <a:srgbClr val="000000">
                    <a:alpha val="43137"/>
                  </a:srgbClr>
                </a:outerShdw>
              </a:effectLst>
              <a:latin typeface="Lucida Bright" panose="02040602050505020304" pitchFamily="18" charset="0"/>
            </a:endParaRPr>
          </a:p>
          <a:p>
            <a:pPr marL="285750" indent="-285750">
              <a:buClr>
                <a:srgbClr val="FF0000"/>
              </a:buClr>
              <a:buSzPct val="150000"/>
              <a:buFont typeface="Arial" pitchFamily="34" charset="0"/>
              <a:buChar char="•"/>
              <a:defRPr/>
            </a:pPr>
            <a:r>
              <a:rPr lang="en-US" cap="all" dirty="0">
                <a:solidFill>
                  <a:prstClr val="white"/>
                </a:solidFill>
                <a:effectLst>
                  <a:outerShdw blurRad="38100" dist="38100" dir="2700000" algn="tl">
                    <a:srgbClr val="000000">
                      <a:alpha val="43137"/>
                    </a:srgbClr>
                  </a:outerShdw>
                </a:effectLst>
                <a:latin typeface="Lucida Bright" panose="02040602050505020304" pitchFamily="18" charset="0"/>
              </a:rPr>
              <a:t>APPLICATION ON PLANTS FOR PESTS</a:t>
            </a:r>
            <a:endParaRPr lang="en-US" dirty="0">
              <a:solidFill>
                <a:prstClr val="white"/>
              </a:solidFill>
              <a:effectLst>
                <a:outerShdw blurRad="38100" dist="38100" dir="2700000" algn="tl">
                  <a:srgbClr val="000000">
                    <a:alpha val="43137"/>
                  </a:srgbClr>
                </a:outerShdw>
              </a:effectLst>
              <a:latin typeface="Lucida Bright" panose="02040602050505020304" pitchFamily="18" charset="0"/>
            </a:endParaRPr>
          </a:p>
          <a:p>
            <a:pPr marL="285750" indent="-285750">
              <a:buClr>
                <a:srgbClr val="FF0000"/>
              </a:buClr>
              <a:buSzPct val="150000"/>
              <a:buFont typeface="Arial" pitchFamily="34" charset="0"/>
              <a:buChar char="•"/>
              <a:defRPr/>
            </a:pPr>
            <a:r>
              <a:rPr lang="en-US" cap="all" dirty="0">
                <a:solidFill>
                  <a:prstClr val="white"/>
                </a:solidFill>
                <a:effectLst>
                  <a:outerShdw blurRad="38100" dist="38100" dir="2700000" algn="tl">
                    <a:srgbClr val="000000">
                      <a:alpha val="43137"/>
                    </a:srgbClr>
                  </a:outerShdw>
                </a:effectLst>
                <a:latin typeface="Lucida Bright" panose="02040602050505020304" pitchFamily="18" charset="0"/>
              </a:rPr>
              <a:t>STORAGE AND DISPOSAL</a:t>
            </a:r>
            <a:endParaRPr lang="en-US" dirty="0">
              <a:solidFill>
                <a:prstClr val="white"/>
              </a:solidFill>
              <a:effectLst>
                <a:outerShdw blurRad="38100" dist="38100" dir="2700000" algn="tl">
                  <a:srgbClr val="000000">
                    <a:alpha val="43137"/>
                  </a:srgbClr>
                </a:outerShdw>
              </a:effectLst>
              <a:latin typeface="Lucida Bright" panose="02040602050505020304" pitchFamily="18" charset="0"/>
            </a:endParaRPr>
          </a:p>
        </p:txBody>
      </p:sp>
      <p:sp>
        <p:nvSpPr>
          <p:cNvPr id="2" name="TextBox 1"/>
          <p:cNvSpPr txBox="1"/>
          <p:nvPr/>
        </p:nvSpPr>
        <p:spPr>
          <a:xfrm>
            <a:off x="2209800" y="76200"/>
            <a:ext cx="4724400" cy="769441"/>
          </a:xfrm>
          <a:prstGeom prst="rect">
            <a:avLst/>
          </a:prstGeom>
          <a:noFill/>
        </p:spPr>
        <p:txBody>
          <a:bodyPr wrap="square" rtlCol="0">
            <a:spAutoFit/>
          </a:bodyPr>
          <a:lstStyle/>
          <a:p>
            <a:r>
              <a:rPr lang="en-US" sz="4400" b="1" dirty="0" smtClean="0">
                <a:solidFill>
                  <a:srgbClr val="00FF00"/>
                </a:solidFill>
                <a:effectLst>
                  <a:outerShdw blurRad="38100" dist="38100" dir="2700000" algn="tl">
                    <a:srgbClr val="000000">
                      <a:alpha val="43137"/>
                    </a:srgbClr>
                  </a:outerShdw>
                </a:effectLst>
                <a:latin typeface="Lucida Bright" panose="02040602050505020304" pitchFamily="18" charset="0"/>
              </a:rPr>
              <a:t>Pesticide Label</a:t>
            </a:r>
            <a:endParaRPr lang="en-US" sz="4400" b="1" dirty="0">
              <a:solidFill>
                <a:srgbClr val="00FF00"/>
              </a:solidFill>
              <a:effectLst>
                <a:outerShdw blurRad="38100" dist="38100" dir="2700000" algn="tl">
                  <a:srgbClr val="000000">
                    <a:alpha val="43137"/>
                  </a:srgbClr>
                </a:outerShdw>
              </a:effectLst>
              <a:latin typeface="Lucida Bright" panose="02040602050505020304" pitchFamily="18" charset="0"/>
            </a:endParaRPr>
          </a:p>
        </p:txBody>
      </p:sp>
    </p:spTree>
    <p:extLst>
      <p:ext uri="{BB962C8B-B14F-4D97-AF65-F5344CB8AC3E}">
        <p14:creationId xmlns:p14="http://schemas.microsoft.com/office/powerpoint/2010/main" val="5427219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447800"/>
            <a:ext cx="8686800" cy="4401205"/>
          </a:xfrm>
          <a:prstGeom prst="rect">
            <a:avLst/>
          </a:prstGeom>
          <a:noFill/>
        </p:spPr>
        <p:txBody>
          <a:bodyPr wrap="square" rtlCol="0">
            <a:spAutoFit/>
          </a:bodyPr>
          <a:lstStyle/>
          <a:p>
            <a:pPr lvl="0"/>
            <a:r>
              <a:rPr lang="en-US" sz="2800" dirty="0">
                <a:solidFill>
                  <a:schemeClr val="bg1"/>
                </a:solidFill>
                <a:effectLst>
                  <a:outerShdw blurRad="38100" dist="38100" dir="2700000" algn="tl">
                    <a:srgbClr val="000000">
                      <a:alpha val="43137"/>
                    </a:srgbClr>
                  </a:outerShdw>
                </a:effectLst>
                <a:latin typeface="Lucida Bright" panose="02040602050505020304" pitchFamily="18" charset="0"/>
              </a:rPr>
              <a:t>A landscape </a:t>
            </a:r>
            <a:r>
              <a:rPr 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manager is </a:t>
            </a:r>
            <a:r>
              <a:rPr lang="en-US" sz="2800" dirty="0">
                <a:solidFill>
                  <a:schemeClr val="bg1"/>
                </a:solidFill>
                <a:effectLst>
                  <a:outerShdw blurRad="38100" dist="38100" dir="2700000" algn="tl">
                    <a:srgbClr val="000000">
                      <a:alpha val="43137"/>
                    </a:srgbClr>
                  </a:outerShdw>
                </a:effectLst>
                <a:latin typeface="Lucida Bright" panose="02040602050505020304" pitchFamily="18" charset="0"/>
              </a:rPr>
              <a:t>having a major problem controlling grubs in customer’s lawns. </a:t>
            </a:r>
            <a:r>
              <a:rPr 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A </a:t>
            </a:r>
            <a:r>
              <a:rPr lang="en-US" sz="2800" dirty="0">
                <a:solidFill>
                  <a:schemeClr val="bg1"/>
                </a:solidFill>
                <a:effectLst>
                  <a:outerShdw blurRad="38100" dist="38100" dir="2700000" algn="tl">
                    <a:srgbClr val="000000">
                      <a:alpha val="43137"/>
                    </a:srgbClr>
                  </a:outerShdw>
                </a:effectLst>
                <a:latin typeface="Lucida Bright" panose="02040602050505020304" pitchFamily="18" charset="0"/>
              </a:rPr>
              <a:t>trade magazine </a:t>
            </a:r>
            <a:r>
              <a:rPr 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advertisement recommended </a:t>
            </a:r>
            <a:r>
              <a:rPr lang="en-US" sz="2800" dirty="0">
                <a:solidFill>
                  <a:schemeClr val="bg1"/>
                </a:solidFill>
                <a:effectLst>
                  <a:outerShdw blurRad="38100" dist="38100" dir="2700000" algn="tl">
                    <a:srgbClr val="000000">
                      <a:alpha val="43137"/>
                    </a:srgbClr>
                  </a:outerShdw>
                </a:effectLst>
                <a:latin typeface="Lucida Bright" panose="02040602050505020304" pitchFamily="18" charset="0"/>
              </a:rPr>
              <a:t>a new insecticide for grub control in turf. </a:t>
            </a:r>
            <a:r>
              <a:rPr 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A </a:t>
            </a:r>
            <a:r>
              <a:rPr lang="en-US" sz="2800" dirty="0">
                <a:solidFill>
                  <a:schemeClr val="bg1"/>
                </a:solidFill>
                <a:effectLst>
                  <a:outerShdw blurRad="38100" dist="38100" dir="2700000" algn="tl">
                    <a:srgbClr val="000000">
                      <a:alpha val="43137"/>
                    </a:srgbClr>
                  </a:outerShdw>
                </a:effectLst>
                <a:latin typeface="Lucida Bright" panose="02040602050505020304" pitchFamily="18" charset="0"/>
              </a:rPr>
              <a:t>colleague who was responsible for managing grubs at a turf farm tried the insecticide and it worked well. </a:t>
            </a:r>
            <a:r>
              <a:rPr 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However</a:t>
            </a:r>
            <a:r>
              <a:rPr lang="en-US" sz="2800" dirty="0">
                <a:solidFill>
                  <a:schemeClr val="bg1"/>
                </a:solidFill>
                <a:effectLst>
                  <a:outerShdw blurRad="38100" dist="38100" dir="2700000" algn="tl">
                    <a:srgbClr val="000000">
                      <a:alpha val="43137"/>
                    </a:srgbClr>
                  </a:outerShdw>
                </a:effectLst>
                <a:latin typeface="Lucida Bright" panose="02040602050505020304" pitchFamily="18" charset="0"/>
              </a:rPr>
              <a:t>, the insecticide was registered for use in turf production but not landscape maintenance</a:t>
            </a:r>
            <a:r>
              <a:rPr 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 </a:t>
            </a:r>
            <a:r>
              <a:rPr lang="en-US" sz="2800" dirty="0">
                <a:solidFill>
                  <a:schemeClr val="bg1"/>
                </a:solidFill>
                <a:effectLst>
                  <a:outerShdw blurRad="38100" dist="38100" dir="2700000" algn="tl">
                    <a:srgbClr val="000000">
                      <a:alpha val="43137"/>
                    </a:srgbClr>
                  </a:outerShdw>
                </a:effectLst>
                <a:latin typeface="Lucida Bright" panose="02040602050505020304" pitchFamily="18" charset="0"/>
              </a:rPr>
              <a:t>What would be required </a:t>
            </a:r>
            <a:r>
              <a:rPr 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to </a:t>
            </a:r>
            <a:r>
              <a:rPr lang="en-US" sz="2800" dirty="0">
                <a:solidFill>
                  <a:schemeClr val="bg1"/>
                </a:solidFill>
                <a:effectLst>
                  <a:outerShdw blurRad="38100" dist="38100" dir="2700000" algn="tl">
                    <a:srgbClr val="000000">
                      <a:alpha val="43137"/>
                    </a:srgbClr>
                  </a:outerShdw>
                </a:effectLst>
                <a:latin typeface="Lucida Bright" panose="02040602050505020304" pitchFamily="18" charset="0"/>
              </a:rPr>
              <a:t>use the insecticide legally?     </a:t>
            </a:r>
          </a:p>
        </p:txBody>
      </p:sp>
      <p:sp>
        <p:nvSpPr>
          <p:cNvPr id="3" name="TextBox 2"/>
          <p:cNvSpPr txBox="1"/>
          <p:nvPr/>
        </p:nvSpPr>
        <p:spPr>
          <a:xfrm>
            <a:off x="1524000" y="304800"/>
            <a:ext cx="5715000" cy="769441"/>
          </a:xfrm>
          <a:prstGeom prst="rect">
            <a:avLst/>
          </a:prstGeom>
          <a:noFill/>
        </p:spPr>
        <p:txBody>
          <a:bodyPr wrap="square" rtlCol="0">
            <a:spAutoFit/>
          </a:bodyPr>
          <a:lstStyle/>
          <a:p>
            <a:r>
              <a:rPr lang="en-US" sz="4400" b="1" dirty="0" smtClean="0">
                <a:solidFill>
                  <a:srgbClr val="00FF00"/>
                </a:solidFill>
                <a:effectLst>
                  <a:outerShdw blurRad="38100" dist="38100" dir="2700000" algn="tl">
                    <a:srgbClr val="000000">
                      <a:alpha val="43137"/>
                    </a:srgbClr>
                  </a:outerShdw>
                </a:effectLst>
                <a:latin typeface="Lucida Bright" panose="02040602050505020304" pitchFamily="18" charset="0"/>
              </a:rPr>
              <a:t>The Label is the Law</a:t>
            </a:r>
            <a:endParaRPr lang="en-US" sz="4400" b="1" dirty="0">
              <a:solidFill>
                <a:srgbClr val="00FF00"/>
              </a:solidFill>
              <a:effectLst>
                <a:outerShdw blurRad="38100" dist="38100" dir="2700000" algn="tl">
                  <a:srgbClr val="000000">
                    <a:alpha val="43137"/>
                  </a:srgbClr>
                </a:outerShdw>
              </a:effectLst>
              <a:latin typeface="Lucida Bright" panose="02040602050505020304" pitchFamily="18" charset="0"/>
            </a:endParaRPr>
          </a:p>
        </p:txBody>
      </p:sp>
    </p:spTree>
    <p:extLst>
      <p:ext uri="{BB962C8B-B14F-4D97-AF65-F5344CB8AC3E}">
        <p14:creationId xmlns:p14="http://schemas.microsoft.com/office/powerpoint/2010/main" val="25514231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defRPr/>
            </a:pPr>
            <a:r>
              <a:rPr lang="en-US" b="1" dirty="0" smtClean="0">
                <a:solidFill>
                  <a:srgbClr val="00FF00"/>
                </a:solidFill>
                <a:effectLst>
                  <a:outerShdw blurRad="38100" dist="38100" dir="2700000" algn="tl">
                    <a:srgbClr val="000000">
                      <a:alpha val="43137"/>
                    </a:srgbClr>
                  </a:outerShdw>
                </a:effectLst>
                <a:latin typeface="Lucida Bright" panose="02040602050505020304" pitchFamily="18" charset="0"/>
              </a:rPr>
              <a:t>Pesticide Information</a:t>
            </a:r>
            <a:endParaRPr lang="en-US" b="1" dirty="0">
              <a:solidFill>
                <a:srgbClr val="00FF00"/>
              </a:solidFill>
              <a:effectLst>
                <a:outerShdw blurRad="38100" dist="38100" dir="2700000" algn="tl">
                  <a:srgbClr val="000000">
                    <a:alpha val="43137"/>
                  </a:srgbClr>
                </a:outerShdw>
              </a:effectLst>
              <a:latin typeface="Lucida Bright" panose="02040602050505020304" pitchFamily="18" charset="0"/>
            </a:endParaRPr>
          </a:p>
        </p:txBody>
      </p:sp>
      <p:sp>
        <p:nvSpPr>
          <p:cNvPr id="3" name="Content Placeholder 2"/>
          <p:cNvSpPr>
            <a:spLocks noGrp="1"/>
          </p:cNvSpPr>
          <p:nvPr>
            <p:ph idx="1"/>
          </p:nvPr>
        </p:nvSpPr>
        <p:spPr>
          <a:xfrm>
            <a:off x="228600" y="1447800"/>
            <a:ext cx="8534400" cy="4876800"/>
          </a:xfrm>
        </p:spPr>
        <p:txBody>
          <a:bodyPr>
            <a:normAutofit fontScale="92500" lnSpcReduction="20000"/>
          </a:bodyPr>
          <a:lstStyle/>
          <a:p>
            <a:pPr>
              <a:buClr>
                <a:srgbClr val="FF0000"/>
              </a:buClr>
              <a:buSzPct val="150000"/>
              <a:defRPr/>
            </a:pPr>
            <a:r>
              <a:rPr lang="en-US" dirty="0" smtClean="0">
                <a:solidFill>
                  <a:schemeClr val="bg1"/>
                </a:solidFill>
                <a:latin typeface="Lucida Bright" panose="02040602050505020304" pitchFamily="18" charset="0"/>
              </a:rPr>
              <a:t>UF/IFAS Pesticide Information Office- </a:t>
            </a:r>
            <a:r>
              <a:rPr lang="en-US" dirty="0" smtClean="0">
                <a:solidFill>
                  <a:srgbClr val="FFFF00"/>
                </a:solidFill>
                <a:latin typeface="Lucida Bright" panose="02040602050505020304" pitchFamily="18" charset="0"/>
              </a:rPr>
              <a:t>Dr. </a:t>
            </a:r>
            <a:r>
              <a:rPr lang="en-US" dirty="0" smtClean="0">
                <a:solidFill>
                  <a:srgbClr val="FFFF00"/>
                </a:solidFill>
                <a:effectLst>
                  <a:outerShdw blurRad="38100" dist="38100" dir="2700000" algn="tl">
                    <a:srgbClr val="000000">
                      <a:alpha val="43137"/>
                    </a:srgbClr>
                  </a:outerShdw>
                </a:effectLst>
                <a:latin typeface="Lucida Bright" panose="02040602050505020304" pitchFamily="18" charset="0"/>
              </a:rPr>
              <a:t>Fred </a:t>
            </a:r>
            <a:r>
              <a:rPr lang="en-US" dirty="0" err="1" smtClean="0">
                <a:solidFill>
                  <a:srgbClr val="FFFF00"/>
                </a:solidFill>
                <a:effectLst>
                  <a:outerShdw blurRad="38100" dist="38100" dir="2700000" algn="tl">
                    <a:srgbClr val="000000">
                      <a:alpha val="43137"/>
                    </a:srgbClr>
                  </a:outerShdw>
                </a:effectLst>
                <a:latin typeface="Lucida Bright" panose="02040602050505020304" pitchFamily="18" charset="0"/>
              </a:rPr>
              <a:t>Fishel</a:t>
            </a:r>
            <a:endParaRPr lang="en-US" dirty="0" smtClean="0">
              <a:solidFill>
                <a:srgbClr val="FFFF00"/>
              </a:solidFill>
              <a:effectLst>
                <a:outerShdw blurRad="38100" dist="38100" dir="2700000" algn="tl">
                  <a:srgbClr val="000000">
                    <a:alpha val="43137"/>
                  </a:srgbClr>
                </a:outerShdw>
              </a:effectLst>
              <a:latin typeface="Lucida Bright" panose="02040602050505020304" pitchFamily="18" charset="0"/>
            </a:endParaRPr>
          </a:p>
          <a:p>
            <a:pPr>
              <a:buClr>
                <a:srgbClr val="FF0000"/>
              </a:buClr>
              <a:buSzPct val="150000"/>
              <a:defRPr/>
            </a:pPr>
            <a:r>
              <a:rPr lang="en-US" dirty="0" smtClean="0">
                <a:solidFill>
                  <a:schemeClr val="bg1"/>
                </a:solidFill>
                <a:effectLst>
                  <a:outerShdw blurRad="38100" dist="38100" dir="2700000" algn="tl">
                    <a:srgbClr val="000000">
                      <a:alpha val="43137"/>
                    </a:srgbClr>
                  </a:outerShdw>
                </a:effectLst>
                <a:latin typeface="Lucida Bright" panose="02040602050505020304" pitchFamily="18" charset="0"/>
              </a:rPr>
              <a:t>NPIRS-</a:t>
            </a:r>
            <a:r>
              <a:rPr lang="en-US" dirty="0" smtClean="0">
                <a:solidFill>
                  <a:srgbClr val="FFFF00"/>
                </a:solidFill>
                <a:effectLst>
                  <a:outerShdw blurRad="38100" dist="38100" dir="2700000" algn="tl">
                    <a:srgbClr val="000000">
                      <a:alpha val="43137"/>
                    </a:srgbClr>
                  </a:outerShdw>
                </a:effectLst>
                <a:latin typeface="Lucida Bright" panose="02040602050505020304" pitchFamily="18" charset="0"/>
              </a:rPr>
              <a:t> National Pesticide </a:t>
            </a:r>
          </a:p>
          <a:p>
            <a:pPr marL="0" indent="0">
              <a:buNone/>
              <a:defRPr/>
            </a:pPr>
            <a:r>
              <a:rPr lang="en-US" dirty="0">
                <a:solidFill>
                  <a:srgbClr val="FFFF00"/>
                </a:solidFill>
                <a:effectLst>
                  <a:outerShdw blurRad="38100" dist="38100" dir="2700000" algn="tl">
                    <a:srgbClr val="000000">
                      <a:alpha val="43137"/>
                    </a:srgbClr>
                  </a:outerShdw>
                </a:effectLst>
                <a:latin typeface="Lucida Bright" panose="02040602050505020304" pitchFamily="18" charset="0"/>
              </a:rPr>
              <a:t>	</a:t>
            </a:r>
            <a:r>
              <a:rPr lang="en-US" dirty="0" smtClean="0">
                <a:solidFill>
                  <a:srgbClr val="FFFF00"/>
                </a:solidFill>
                <a:effectLst>
                  <a:outerShdw blurRad="38100" dist="38100" dir="2700000" algn="tl">
                    <a:srgbClr val="000000">
                      <a:alpha val="43137"/>
                    </a:srgbClr>
                  </a:outerShdw>
                </a:effectLst>
                <a:latin typeface="Lucida Bright" panose="02040602050505020304" pitchFamily="18" charset="0"/>
              </a:rPr>
              <a:t>Retrieval System</a:t>
            </a:r>
            <a:endParaRPr lang="en-US" dirty="0">
              <a:solidFill>
                <a:srgbClr val="FFFF00"/>
              </a:solidFill>
              <a:effectLst>
                <a:outerShdw blurRad="38100" dist="38100" dir="2700000" algn="tl">
                  <a:srgbClr val="000000">
                    <a:alpha val="43137"/>
                  </a:srgbClr>
                </a:outerShdw>
              </a:effectLst>
              <a:latin typeface="Lucida Bright" panose="02040602050505020304" pitchFamily="18" charset="0"/>
            </a:endParaRPr>
          </a:p>
          <a:p>
            <a:pPr>
              <a:buClr>
                <a:srgbClr val="FF0000"/>
              </a:buClr>
              <a:buSzPct val="150000"/>
              <a:buFont typeface="Arial" pitchFamily="34" charset="0"/>
              <a:buChar char="•"/>
              <a:defRPr/>
            </a:pPr>
            <a:r>
              <a:rPr lang="en-US" dirty="0" smtClean="0">
                <a:solidFill>
                  <a:schemeClr val="bg1"/>
                </a:solidFill>
                <a:latin typeface="Lucida Bright" panose="02040602050505020304" pitchFamily="18" charset="0"/>
              </a:rPr>
              <a:t>CDMS- </a:t>
            </a:r>
            <a:r>
              <a:rPr lang="en-US" dirty="0" err="1" smtClean="0">
                <a:solidFill>
                  <a:srgbClr val="FFFF00"/>
                </a:solidFill>
                <a:latin typeface="Lucida Bright" panose="02040602050505020304" pitchFamily="18" charset="0"/>
              </a:rPr>
              <a:t>ChemSearch</a:t>
            </a:r>
            <a:r>
              <a:rPr lang="en-US" dirty="0" smtClean="0">
                <a:solidFill>
                  <a:schemeClr val="bg1"/>
                </a:solidFill>
                <a:latin typeface="Lucida Bright" panose="02040602050505020304" pitchFamily="18" charset="0"/>
              </a:rPr>
              <a:t> </a:t>
            </a:r>
          </a:p>
          <a:p>
            <a:pPr>
              <a:buClr>
                <a:srgbClr val="FF0000"/>
              </a:buClr>
              <a:buSzPct val="150000"/>
              <a:buFont typeface="Arial" pitchFamily="34" charset="0"/>
              <a:buChar char="•"/>
              <a:defRPr/>
            </a:pPr>
            <a:r>
              <a:rPr lang="en-US" dirty="0" smtClean="0">
                <a:solidFill>
                  <a:schemeClr val="bg1"/>
                </a:solidFill>
                <a:latin typeface="Lucida Bright" panose="02040602050505020304" pitchFamily="18" charset="0"/>
              </a:rPr>
              <a:t>CDMS- </a:t>
            </a:r>
            <a:r>
              <a:rPr lang="en-US" dirty="0" smtClean="0">
                <a:solidFill>
                  <a:srgbClr val="FFFF00"/>
                </a:solidFill>
                <a:latin typeface="Lucida Bright" panose="02040602050505020304" pitchFamily="18" charset="0"/>
              </a:rPr>
              <a:t>http://www.cdms.net/</a:t>
            </a:r>
          </a:p>
          <a:p>
            <a:pPr marL="0" indent="0">
              <a:buClr>
                <a:srgbClr val="FF0000"/>
              </a:buClr>
              <a:buSzPct val="150000"/>
              <a:buNone/>
              <a:defRPr/>
            </a:pPr>
            <a:r>
              <a:rPr lang="en-US" dirty="0">
                <a:solidFill>
                  <a:srgbClr val="FFFF00"/>
                </a:solidFill>
                <a:latin typeface="Lucida Bright" panose="02040602050505020304" pitchFamily="18" charset="0"/>
              </a:rPr>
              <a:t>	</a:t>
            </a:r>
            <a:r>
              <a:rPr lang="en-US" dirty="0" err="1" smtClean="0">
                <a:solidFill>
                  <a:srgbClr val="FFFF00"/>
                </a:solidFill>
                <a:latin typeface="Lucida Bright" panose="02040602050505020304" pitchFamily="18" charset="0"/>
              </a:rPr>
              <a:t>LabelsMsds</a:t>
            </a:r>
            <a:r>
              <a:rPr lang="en-US" dirty="0" smtClean="0">
                <a:solidFill>
                  <a:srgbClr val="FFFF00"/>
                </a:solidFill>
                <a:latin typeface="Lucida Bright" panose="02040602050505020304" pitchFamily="18" charset="0"/>
              </a:rPr>
              <a:t>/LMDefault.aspx</a:t>
            </a:r>
          </a:p>
          <a:p>
            <a:pPr>
              <a:buClr>
                <a:srgbClr val="FF0000"/>
              </a:buClr>
              <a:buSzPct val="150000"/>
              <a:buFont typeface="Arial" pitchFamily="34" charset="0"/>
              <a:buChar char="•"/>
              <a:defRPr/>
            </a:pPr>
            <a:r>
              <a:rPr lang="en-US" dirty="0" smtClean="0">
                <a:latin typeface="Lucida Bright" panose="02040602050505020304" pitchFamily="18" charset="0"/>
              </a:rPr>
              <a:t> </a:t>
            </a:r>
            <a:r>
              <a:rPr lang="en-US" dirty="0" smtClean="0">
                <a:solidFill>
                  <a:schemeClr val="bg1"/>
                </a:solidFill>
                <a:latin typeface="Lucida Bright" panose="02040602050505020304" pitchFamily="18" charset="0"/>
              </a:rPr>
              <a:t>EPA-</a:t>
            </a:r>
            <a:r>
              <a:rPr lang="en-US" dirty="0" smtClean="0">
                <a:latin typeface="Lucida Bright" panose="02040602050505020304" pitchFamily="18" charset="0"/>
              </a:rPr>
              <a:t> </a:t>
            </a:r>
            <a:r>
              <a:rPr lang="en-US" dirty="0" smtClean="0">
                <a:solidFill>
                  <a:srgbClr val="FFFF00"/>
                </a:solidFill>
                <a:latin typeface="Lucida Bright" panose="02040602050505020304" pitchFamily="18" charset="0"/>
              </a:rPr>
              <a:t>http://www.epa.gov/ 	opp00001/regulating/</a:t>
            </a:r>
          </a:p>
          <a:p>
            <a:pPr marL="0" indent="0">
              <a:buClr>
                <a:srgbClr val="FF0000"/>
              </a:buClr>
              <a:buSzPct val="150000"/>
              <a:buNone/>
              <a:defRPr/>
            </a:pPr>
            <a:r>
              <a:rPr lang="en-US" dirty="0">
                <a:solidFill>
                  <a:srgbClr val="FFFF00"/>
                </a:solidFill>
                <a:latin typeface="Lucida Bright" panose="02040602050505020304" pitchFamily="18" charset="0"/>
              </a:rPr>
              <a:t>	</a:t>
            </a:r>
            <a:r>
              <a:rPr lang="en-US" dirty="0" smtClean="0">
                <a:solidFill>
                  <a:srgbClr val="FFFF00"/>
                </a:solidFill>
                <a:latin typeface="Lucida Bright" panose="02040602050505020304" pitchFamily="18" charset="0"/>
              </a:rPr>
              <a:t>registering/data_sources.htm</a:t>
            </a:r>
          </a:p>
          <a:p>
            <a:pPr>
              <a:buClr>
                <a:srgbClr val="FF0000"/>
              </a:buClr>
              <a:buSzPct val="150000"/>
              <a:buFont typeface="Arial" pitchFamily="34" charset="0"/>
              <a:buChar char="•"/>
              <a:defRPr/>
            </a:pPr>
            <a:r>
              <a:rPr lang="en-US" dirty="0" smtClean="0">
                <a:latin typeface="Lucida Bright" panose="02040602050505020304" pitchFamily="18" charset="0"/>
              </a:rPr>
              <a:t> </a:t>
            </a:r>
            <a:r>
              <a:rPr lang="en-US" dirty="0" smtClean="0">
                <a:solidFill>
                  <a:schemeClr val="bg1"/>
                </a:solidFill>
                <a:latin typeface="Lucida Bright" panose="02040602050505020304" pitchFamily="18" charset="0"/>
              </a:rPr>
              <a:t>Extension Pesticide Applicator Training</a:t>
            </a:r>
            <a:endParaRPr lang="en-US" dirty="0">
              <a:solidFill>
                <a:schemeClr val="bg1"/>
              </a:solidFill>
              <a:latin typeface="Lucida Bright" panose="02040602050505020304" pitchFamily="18" charset="0"/>
            </a:endParaRP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0030" y="2099461"/>
            <a:ext cx="2311570" cy="270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12797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52600"/>
            <a:ext cx="3638550" cy="4114800"/>
          </a:xfrm>
          <a:prstGeom prst="rect">
            <a:avLst/>
          </a:prstGeom>
          <a:noFill/>
          <a:ln w="2857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2150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152400"/>
            <a:ext cx="2922588" cy="3124200"/>
          </a:xfrm>
          <a:prstGeom prst="rect">
            <a:avLst/>
          </a:prstGeom>
          <a:noFill/>
          <a:ln w="2857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105480" name="Text Box 8"/>
          <p:cNvSpPr txBox="1">
            <a:spLocks noChangeArrowheads="1"/>
          </p:cNvSpPr>
          <p:nvPr/>
        </p:nvSpPr>
        <p:spPr bwMode="auto">
          <a:xfrm>
            <a:off x="228600" y="152400"/>
            <a:ext cx="2895600" cy="1446213"/>
          </a:xfrm>
          <a:prstGeom prst="rect">
            <a:avLst/>
          </a:prstGeom>
          <a:noFill/>
          <a:ln w="9525">
            <a:noFill/>
            <a:miter lim="800000"/>
            <a:headEnd/>
            <a:tailEnd/>
          </a:ln>
          <a:effectLst/>
        </p:spPr>
        <p:txBody>
          <a:bodyPr wrap="square">
            <a:spAutoFit/>
          </a:bodyPr>
          <a:lstStyle/>
          <a:p>
            <a:pPr>
              <a:spcBef>
                <a:spcPct val="50000"/>
              </a:spcBef>
              <a:defRPr/>
            </a:pPr>
            <a:r>
              <a:rPr lang="en-US" sz="4400" b="1" dirty="0">
                <a:solidFill>
                  <a:srgbClr val="00FF00"/>
                </a:solidFill>
                <a:effectLst>
                  <a:outerShdw blurRad="38100" dist="38100" dir="2700000" algn="tl">
                    <a:srgbClr val="000000"/>
                  </a:outerShdw>
                </a:effectLst>
                <a:latin typeface="Lucida Bright" panose="02040602050505020304" pitchFamily="18" charset="0"/>
              </a:rPr>
              <a:t>Extension Guides</a:t>
            </a:r>
          </a:p>
        </p:txBody>
      </p:sp>
      <p:pic>
        <p:nvPicPr>
          <p:cNvPr id="2150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0"/>
            <a:ext cx="7772400" cy="2146300"/>
          </a:xfrm>
          <a:prstGeom prst="rect">
            <a:avLst/>
          </a:prstGeom>
          <a:noFill/>
          <a:ln w="2857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215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2209800"/>
            <a:ext cx="4648200" cy="3049588"/>
          </a:xfrm>
          <a:prstGeom prst="rect">
            <a:avLst/>
          </a:prstGeom>
          <a:noFill/>
          <a:ln w="2857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2151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609600"/>
            <a:ext cx="2057400" cy="2057400"/>
          </a:xfrm>
          <a:prstGeom prst="rect">
            <a:avLst/>
          </a:prstGeom>
          <a:noFill/>
          <a:ln w="2857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348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5392615"/>
            <a:ext cx="7772400" cy="1160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41392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3"/>
          <p:cNvSpPr>
            <a:spLocks noGrp="1"/>
          </p:cNvSpPr>
          <p:nvPr>
            <p:ph type="title"/>
          </p:nvPr>
        </p:nvSpPr>
        <p:spPr/>
        <p:txBody>
          <a:bodyPr>
            <a:noAutofit/>
          </a:bodyPr>
          <a:lstStyle/>
          <a:p>
            <a:pPr>
              <a:defRPr/>
            </a:pPr>
            <a:r>
              <a:rPr lang="en-US" b="1" dirty="0" smtClean="0">
                <a:solidFill>
                  <a:srgbClr val="00FF00"/>
                </a:solidFill>
                <a:effectLst>
                  <a:outerShdw blurRad="38100" dist="38100" dir="2700000" algn="tl">
                    <a:srgbClr val="000000">
                      <a:alpha val="43137"/>
                    </a:srgbClr>
                  </a:outerShdw>
                </a:effectLst>
                <a:latin typeface="Lucida Bright" panose="02040602050505020304" pitchFamily="18" charset="0"/>
              </a:rPr>
              <a:t>Electronic Data Information Source (EDIS)</a:t>
            </a:r>
          </a:p>
        </p:txBody>
      </p:sp>
      <p:sp>
        <p:nvSpPr>
          <p:cNvPr id="11266" name="Content Placeholder 2"/>
          <p:cNvSpPr>
            <a:spLocks noGrp="1"/>
          </p:cNvSpPr>
          <p:nvPr>
            <p:ph idx="1"/>
          </p:nvPr>
        </p:nvSpPr>
        <p:spPr>
          <a:xfrm>
            <a:off x="152400" y="1905000"/>
            <a:ext cx="5105400" cy="3657600"/>
          </a:xfrm>
        </p:spPr>
        <p:txBody>
          <a:bodyPr>
            <a:noAutofit/>
          </a:bodyPr>
          <a:lstStyle/>
          <a:p>
            <a:pPr>
              <a:buClr>
                <a:srgbClr val="FF0000"/>
              </a:buClr>
              <a:buSzPct val="150000"/>
              <a:buFont typeface="Arial" pitchFamily="34" charset="0"/>
              <a:buChar char="•"/>
              <a:defRPr/>
            </a:pPr>
            <a:r>
              <a:rPr lang="en-US" sz="3000" dirty="0" smtClean="0">
                <a:solidFill>
                  <a:schemeClr val="bg1"/>
                </a:solidFill>
                <a:latin typeface="Lucida Bright" panose="02040602050505020304" pitchFamily="18" charset="0"/>
              </a:rPr>
              <a:t>Agriculture</a:t>
            </a:r>
          </a:p>
          <a:p>
            <a:pPr>
              <a:buClr>
                <a:srgbClr val="FF0000"/>
              </a:buClr>
              <a:buSzPct val="150000"/>
              <a:buFont typeface="Arial" pitchFamily="34" charset="0"/>
              <a:buChar char="•"/>
              <a:defRPr/>
            </a:pPr>
            <a:r>
              <a:rPr lang="en-US" sz="3000" dirty="0" smtClean="0">
                <a:solidFill>
                  <a:schemeClr val="bg1"/>
                </a:solidFill>
                <a:latin typeface="Lucida Bright" panose="02040602050505020304" pitchFamily="18" charset="0"/>
              </a:rPr>
              <a:t>Community Development</a:t>
            </a:r>
          </a:p>
          <a:p>
            <a:pPr>
              <a:buClr>
                <a:srgbClr val="FF0000"/>
              </a:buClr>
              <a:buSzPct val="150000"/>
              <a:buFont typeface="Arial" pitchFamily="34" charset="0"/>
              <a:buChar char="•"/>
              <a:defRPr/>
            </a:pPr>
            <a:r>
              <a:rPr lang="en-US" sz="3000" dirty="0" smtClean="0">
                <a:solidFill>
                  <a:schemeClr val="bg1"/>
                </a:solidFill>
                <a:latin typeface="Lucida Bright" panose="02040602050505020304" pitchFamily="18" charset="0"/>
              </a:rPr>
              <a:t>Environment</a:t>
            </a:r>
          </a:p>
          <a:p>
            <a:pPr>
              <a:buClr>
                <a:srgbClr val="FF0000"/>
              </a:buClr>
              <a:buSzPct val="150000"/>
              <a:buFont typeface="Arial" pitchFamily="34" charset="0"/>
              <a:buChar char="•"/>
              <a:defRPr/>
            </a:pPr>
            <a:r>
              <a:rPr lang="en-US" sz="3000" dirty="0" smtClean="0">
                <a:solidFill>
                  <a:schemeClr val="bg1"/>
                </a:solidFill>
                <a:latin typeface="Lucida Bright" panose="02040602050505020304" pitchFamily="18" charset="0"/>
              </a:rPr>
              <a:t>Families &amp; Consumers</a:t>
            </a:r>
          </a:p>
          <a:p>
            <a:pPr>
              <a:buClr>
                <a:srgbClr val="FF0000"/>
              </a:buClr>
              <a:buSzPct val="150000"/>
              <a:buFont typeface="Arial" pitchFamily="34" charset="0"/>
              <a:buChar char="•"/>
              <a:defRPr/>
            </a:pPr>
            <a:r>
              <a:rPr lang="en-US" sz="3000" dirty="0" smtClean="0">
                <a:solidFill>
                  <a:schemeClr val="bg1"/>
                </a:solidFill>
                <a:latin typeface="Lucida Bright" panose="02040602050505020304" pitchFamily="18" charset="0"/>
              </a:rPr>
              <a:t>4H Youth development</a:t>
            </a:r>
          </a:p>
          <a:p>
            <a:pPr>
              <a:buClr>
                <a:srgbClr val="FF0000"/>
              </a:buClr>
              <a:buSzPct val="150000"/>
              <a:buFont typeface="Arial" pitchFamily="34" charset="0"/>
              <a:buChar char="•"/>
              <a:defRPr/>
            </a:pPr>
            <a:r>
              <a:rPr lang="en-US" sz="3000" dirty="0" smtClean="0">
                <a:solidFill>
                  <a:schemeClr val="bg1"/>
                </a:solidFill>
                <a:latin typeface="Lucida Bright" panose="02040602050505020304" pitchFamily="18" charset="0"/>
              </a:rPr>
              <a:t>Lawn &amp; Garden</a:t>
            </a:r>
          </a:p>
        </p:txBody>
      </p:sp>
      <p:sp>
        <p:nvSpPr>
          <p:cNvPr id="23555" name="TextBox 3"/>
          <p:cNvSpPr txBox="1">
            <a:spLocks noChangeArrowheads="1"/>
          </p:cNvSpPr>
          <p:nvPr/>
        </p:nvSpPr>
        <p:spPr bwMode="auto">
          <a:xfrm>
            <a:off x="5105400" y="1981200"/>
            <a:ext cx="3991798" cy="38164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Clr>
                <a:srgbClr val="FFFF00"/>
              </a:buClr>
              <a:buSzPct val="150000"/>
              <a:buFont typeface="Arial" pitchFamily="34" charset="0"/>
              <a:buChar char="•"/>
              <a:defRPr/>
            </a:pPr>
            <a:r>
              <a:rPr lang="en-US" sz="3200" dirty="0" smtClean="0">
                <a:solidFill>
                  <a:prstClr val="black"/>
                </a:solidFill>
                <a:latin typeface="Calibri"/>
              </a:rPr>
              <a:t> </a:t>
            </a:r>
            <a:r>
              <a:rPr lang="en-US" sz="3000" dirty="0" smtClean="0">
                <a:solidFill>
                  <a:schemeClr val="bg1"/>
                </a:solidFill>
                <a:effectLst>
                  <a:outerShdw blurRad="38100" dist="38100" dir="2700000" algn="tl">
                    <a:srgbClr val="000000">
                      <a:alpha val="43137"/>
                    </a:srgbClr>
                  </a:outerShdw>
                </a:effectLst>
                <a:latin typeface="Lucida Bright" panose="02040602050505020304" pitchFamily="18" charset="0"/>
              </a:rPr>
              <a:t>Aquaculture</a:t>
            </a:r>
          </a:p>
          <a:p>
            <a:pPr>
              <a:buClr>
                <a:srgbClr val="FFFF00"/>
              </a:buClr>
              <a:buSzPct val="150000"/>
              <a:buFont typeface="Arial" pitchFamily="34" charset="0"/>
              <a:buChar char="•"/>
              <a:defRPr/>
            </a:pPr>
            <a:r>
              <a:rPr lang="en-US" sz="3000" dirty="0" smtClean="0">
                <a:solidFill>
                  <a:schemeClr val="bg1"/>
                </a:solidFill>
                <a:effectLst>
                  <a:outerShdw blurRad="38100" dist="38100" dir="2700000" algn="tl">
                    <a:srgbClr val="000000">
                      <a:alpha val="43137"/>
                    </a:srgbClr>
                  </a:outerShdw>
                </a:effectLst>
                <a:latin typeface="Lucida Bright" panose="02040602050505020304" pitchFamily="18" charset="0"/>
              </a:rPr>
              <a:t> Crops</a:t>
            </a:r>
          </a:p>
          <a:p>
            <a:pPr>
              <a:buClr>
                <a:srgbClr val="FFFF00"/>
              </a:buClr>
              <a:buSzPct val="150000"/>
              <a:buFont typeface="Arial" pitchFamily="34" charset="0"/>
              <a:buChar char="•"/>
              <a:defRPr/>
            </a:pPr>
            <a:r>
              <a:rPr lang="en-US" sz="3000" dirty="0" smtClean="0">
                <a:solidFill>
                  <a:schemeClr val="bg1"/>
                </a:solidFill>
                <a:effectLst>
                  <a:outerShdw blurRad="38100" dist="38100" dir="2700000" algn="tl">
                    <a:srgbClr val="000000">
                      <a:alpha val="43137"/>
                    </a:srgbClr>
                  </a:outerShdw>
                </a:effectLst>
                <a:latin typeface="Lucida Bright" panose="02040602050505020304" pitchFamily="18" charset="0"/>
              </a:rPr>
              <a:t> Livestock</a:t>
            </a:r>
          </a:p>
          <a:p>
            <a:pPr>
              <a:buClr>
                <a:srgbClr val="FFFF00"/>
              </a:buClr>
              <a:buSzPct val="150000"/>
              <a:buFont typeface="Arial" pitchFamily="34" charset="0"/>
              <a:buChar char="•"/>
              <a:defRPr/>
            </a:pPr>
            <a:r>
              <a:rPr lang="en-US" sz="3000" dirty="0" smtClean="0">
                <a:solidFill>
                  <a:schemeClr val="bg1"/>
                </a:solidFill>
                <a:effectLst>
                  <a:outerShdw blurRad="38100" dist="38100" dir="2700000" algn="tl">
                    <a:srgbClr val="000000">
                      <a:alpha val="43137"/>
                    </a:srgbClr>
                  </a:outerShdw>
                </a:effectLst>
                <a:latin typeface="Lucida Bright" panose="02040602050505020304" pitchFamily="18" charset="0"/>
              </a:rPr>
              <a:t> Nursery &amp; GH</a:t>
            </a:r>
          </a:p>
          <a:p>
            <a:pPr>
              <a:buClr>
                <a:srgbClr val="FFFF00"/>
              </a:buClr>
              <a:buSzPct val="150000"/>
              <a:buFont typeface="Arial" pitchFamily="34" charset="0"/>
              <a:buChar char="•"/>
              <a:defRPr/>
            </a:pPr>
            <a:r>
              <a:rPr lang="en-US" sz="3000" dirty="0" smtClean="0">
                <a:solidFill>
                  <a:schemeClr val="bg1"/>
                </a:solidFill>
                <a:effectLst>
                  <a:outerShdw blurRad="38100" dist="38100" dir="2700000" algn="tl">
                    <a:srgbClr val="000000">
                      <a:alpha val="43137"/>
                    </a:srgbClr>
                  </a:outerShdw>
                </a:effectLst>
                <a:latin typeface="Lucida Bright" panose="02040602050505020304" pitchFamily="18" charset="0"/>
              </a:rPr>
              <a:t> Organic farming</a:t>
            </a:r>
          </a:p>
          <a:p>
            <a:pPr>
              <a:buClr>
                <a:srgbClr val="FFFF00"/>
              </a:buClr>
              <a:buSzPct val="150000"/>
              <a:buFont typeface="Arial" pitchFamily="34" charset="0"/>
              <a:buChar char="•"/>
              <a:defRPr/>
            </a:pPr>
            <a:r>
              <a:rPr lang="en-US" sz="3000" dirty="0" smtClean="0">
                <a:solidFill>
                  <a:schemeClr val="bg1"/>
                </a:solidFill>
                <a:effectLst>
                  <a:outerShdw blurRad="38100" dist="38100" dir="2700000" algn="tl">
                    <a:srgbClr val="000000">
                      <a:alpha val="43137"/>
                    </a:srgbClr>
                  </a:outerShdw>
                </a:effectLst>
                <a:latin typeface="Lucida Bright" panose="02040602050505020304" pitchFamily="18" charset="0"/>
              </a:rPr>
              <a:t> Agricultural safety</a:t>
            </a:r>
          </a:p>
          <a:p>
            <a:pPr>
              <a:buClr>
                <a:srgbClr val="FFFF00"/>
              </a:buClr>
              <a:buSzPct val="150000"/>
              <a:buFont typeface="Arial" pitchFamily="34" charset="0"/>
              <a:buChar char="•"/>
              <a:defRPr/>
            </a:pPr>
            <a:r>
              <a:rPr lang="en-US" sz="3000" dirty="0" smtClean="0">
                <a:solidFill>
                  <a:schemeClr val="bg1"/>
                </a:solidFill>
                <a:effectLst>
                  <a:outerShdw blurRad="38100" dist="38100" dir="2700000" algn="tl">
                    <a:srgbClr val="000000">
                      <a:alpha val="43137"/>
                    </a:srgbClr>
                  </a:outerShdw>
                </a:effectLst>
                <a:latin typeface="Lucida Bright" panose="02040602050505020304" pitchFamily="18" charset="0"/>
              </a:rPr>
              <a:t> Small farms</a:t>
            </a:r>
          </a:p>
          <a:p>
            <a:pPr>
              <a:buClr>
                <a:srgbClr val="FFFF00"/>
              </a:buClr>
              <a:buSzPct val="150000"/>
              <a:buFont typeface="Arial" pitchFamily="34" charset="0"/>
              <a:buChar char="•"/>
              <a:defRPr/>
            </a:pPr>
            <a:r>
              <a:rPr lang="en-US" sz="3000" dirty="0" smtClean="0">
                <a:solidFill>
                  <a:schemeClr val="bg1"/>
                </a:solidFill>
                <a:effectLst>
                  <a:outerShdw blurRad="38100" dist="38100" dir="2700000" algn="tl">
                    <a:srgbClr val="000000">
                      <a:alpha val="43137"/>
                    </a:srgbClr>
                  </a:outerShdw>
                </a:effectLst>
                <a:latin typeface="Lucida Bright" panose="02040602050505020304" pitchFamily="18" charset="0"/>
              </a:rPr>
              <a:t> Turf &amp; sod</a:t>
            </a:r>
          </a:p>
        </p:txBody>
      </p:sp>
      <p:sp>
        <p:nvSpPr>
          <p:cNvPr id="6" name="Notched Right Arrow 5"/>
          <p:cNvSpPr/>
          <p:nvPr/>
        </p:nvSpPr>
        <p:spPr>
          <a:xfrm>
            <a:off x="3200400" y="2133600"/>
            <a:ext cx="1600200" cy="228600"/>
          </a:xfrm>
          <a:prstGeom prst="notchedRightArrow">
            <a:avLst/>
          </a:prstGeom>
          <a:solidFill>
            <a:srgbClr val="FF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00"/>
              </a:solidFill>
            </a:endParaRPr>
          </a:p>
        </p:txBody>
      </p:sp>
      <p:sp>
        <p:nvSpPr>
          <p:cNvPr id="7" name="TextBox 5"/>
          <p:cNvSpPr txBox="1">
            <a:spLocks noChangeArrowheads="1"/>
          </p:cNvSpPr>
          <p:nvPr/>
        </p:nvSpPr>
        <p:spPr bwMode="auto">
          <a:xfrm>
            <a:off x="304800" y="5867400"/>
            <a:ext cx="487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n-US" sz="3200" dirty="0" smtClean="0">
                <a:solidFill>
                  <a:srgbClr val="FFFF00"/>
                </a:solidFill>
                <a:latin typeface="Lucida Bright" panose="02040602050505020304" pitchFamily="18" charset="0"/>
              </a:rPr>
              <a:t>http://edis.ifas.ufl.edu/</a:t>
            </a:r>
          </a:p>
        </p:txBody>
      </p:sp>
    </p:spTree>
    <p:extLst>
      <p:ext uri="{BB962C8B-B14F-4D97-AF65-F5344CB8AC3E}">
        <p14:creationId xmlns:p14="http://schemas.microsoft.com/office/powerpoint/2010/main" val="3495746716"/>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533900" y="2743200"/>
          <a:ext cx="76200" cy="1371600"/>
        </p:xfrm>
        <a:graphic>
          <a:graphicData uri="http://schemas.openxmlformats.org/drawingml/2006/table">
            <a:tbl>
              <a:tblPr/>
              <a:tblGrid>
                <a:gridCol w="25400"/>
                <a:gridCol w="25400"/>
                <a:gridCol w="25400"/>
              </a:tblGrid>
              <a:tr h="0">
                <a:tc>
                  <a:txBody>
                    <a:bodyPr/>
                    <a:lstStyle/>
                    <a:p>
                      <a:endParaRPr lang="en-US"/>
                    </a:p>
                  </a:txBody>
                  <a:tcPr marL="0" marR="0" marT="0" marB="0" anchor="ctr">
                    <a:lnL>
                      <a:noFill/>
                    </a:lnL>
                    <a:lnR>
                      <a:noFill/>
                    </a:lnR>
                    <a:lnT>
                      <a:noFill/>
                    </a:lnT>
                    <a:lnB>
                      <a:noFill/>
                    </a:lnB>
                  </a:tcPr>
                </a:tc>
                <a:tc>
                  <a:txBody>
                    <a:bodyPr/>
                    <a:lstStyle/>
                    <a:p>
                      <a:endParaRPr lang="en-US"/>
                    </a:p>
                  </a:txBody>
                  <a:tcPr marL="0" marR="0" marT="0" marB="0" anchor="ctr">
                    <a:lnL>
                      <a:noFill/>
                    </a:lnL>
                    <a:lnR>
                      <a:noFill/>
                    </a:lnR>
                    <a:lnT>
                      <a:noFill/>
                    </a:lnT>
                    <a:lnB>
                      <a:noFill/>
                    </a:lnB>
                  </a:tcPr>
                </a:tc>
                <a:tc>
                  <a:txBody>
                    <a:bodyPr/>
                    <a:lstStyle/>
                    <a:p>
                      <a:endParaRPr lang="en-US"/>
                    </a:p>
                  </a:txBody>
                  <a:tcPr marL="0" marR="0" marT="0" marB="0" anchor="ctr">
                    <a:lnL>
                      <a:noFill/>
                    </a:lnL>
                    <a:lnR>
                      <a:noFill/>
                    </a:lnR>
                    <a:lnT>
                      <a:noFill/>
                    </a:lnT>
                    <a:lnB>
                      <a:noFill/>
                    </a:lnB>
                  </a:tcPr>
                </a:tc>
              </a:tr>
              <a:tr h="0">
                <a:tc>
                  <a:txBody>
                    <a:bodyPr/>
                    <a:lstStyle/>
                    <a:p>
                      <a:r>
                        <a:rPr lang="en-US"/>
                        <a:t/>
                      </a:r>
                      <a:br>
                        <a:rPr lang="en-US"/>
                      </a:br>
                      <a:endParaRPr lang="en-US"/>
                    </a:p>
                  </a:txBody>
                  <a:tcPr marL="0" marR="0" marT="0" marB="0" anchor="ctr">
                    <a:lnL>
                      <a:noFill/>
                    </a:lnL>
                    <a:lnR>
                      <a:noFill/>
                    </a:lnR>
                    <a:lnT>
                      <a:noFill/>
                    </a:lnT>
                    <a:lnB>
                      <a:noFill/>
                    </a:lnB>
                  </a:tcPr>
                </a:tc>
                <a:tc>
                  <a:txBody>
                    <a:bodyPr/>
                    <a:lstStyle/>
                    <a:p>
                      <a:endParaRPr lang="en-US"/>
                    </a:p>
                  </a:txBody>
                  <a:tcPr marL="0" marR="0" marT="0" marB="0" anchor="ctr">
                    <a:lnL>
                      <a:noFill/>
                    </a:lnL>
                    <a:lnR>
                      <a:noFill/>
                    </a:lnR>
                    <a:lnT>
                      <a:noFill/>
                    </a:lnT>
                    <a:lnB>
                      <a:noFill/>
                    </a:lnB>
                  </a:tcPr>
                </a:tc>
                <a:tc>
                  <a:txBody>
                    <a:bodyPr/>
                    <a:lstStyle/>
                    <a:p>
                      <a:r>
                        <a:rPr lang="en-US" b="1" dirty="0"/>
                        <a:t>or</a:t>
                      </a:r>
                      <a:r>
                        <a:rPr lang="en-US" dirty="0"/>
                        <a:t> </a:t>
                      </a:r>
                      <a:br>
                        <a:rPr lang="en-US" dirty="0"/>
                      </a:br>
                      <a:endParaRPr lang="en-US" dirty="0"/>
                    </a:p>
                  </a:txBody>
                  <a:tcPr marL="0" marR="0" marT="0" marB="0" anchor="ctr">
                    <a:lnL>
                      <a:noFill/>
                    </a:lnL>
                    <a:lnR>
                      <a:noFill/>
                    </a:lnR>
                    <a:lnT>
                      <a:noFill/>
                    </a:lnT>
                    <a:lnB>
                      <a:noFill/>
                    </a:lnB>
                  </a:tcPr>
                </a:tc>
              </a:tr>
            </a:tbl>
          </a:graphicData>
        </a:graphic>
      </p:graphicFrame>
      <p:sp>
        <p:nvSpPr>
          <p:cNvPr id="26633" name="Rectangle 1"/>
          <p:cNvSpPr>
            <a:spLocks noChangeArrowheads="1"/>
          </p:cNvSpPr>
          <p:nvPr/>
        </p:nvSpPr>
        <p:spPr bwMode="auto">
          <a:xfrm>
            <a:off x="246063" y="1713458"/>
            <a:ext cx="8593137"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defRPr/>
            </a:pPr>
            <a:r>
              <a:rPr lang="en-US" sz="2400" dirty="0">
                <a:solidFill>
                  <a:schemeClr val="bg1"/>
                </a:solidFill>
                <a:latin typeface="Lucida Bright" panose="02040602050505020304" pitchFamily="18" charset="0"/>
              </a:rPr>
              <a:t>Featured Creatures provides in-depth profiles of insects, nematodes, arachnids and other organisms. The site is a cooperative venture of the University of Florida's Department of Entomology and Nematology and the Florida Department of Agriculture and Consumer Services' Division of Plant Industry. All articles are official publications of the University of Florida's Institute of Food and Agricultural Sciences.  </a:t>
            </a:r>
            <a:endParaRPr lang="en-US" sz="2400" b="1" dirty="0">
              <a:solidFill>
                <a:schemeClr val="bg1"/>
              </a:solidFill>
              <a:latin typeface="Lucida Bright" panose="02040602050505020304" pitchFamily="18" charset="0"/>
            </a:endParaRPr>
          </a:p>
          <a:p>
            <a:pPr algn="ctr">
              <a:defRPr/>
            </a:pPr>
            <a:r>
              <a:rPr lang="en-US" sz="3600" dirty="0">
                <a:solidFill>
                  <a:prstClr val="black"/>
                </a:solidFill>
              </a:rPr>
              <a:t> </a:t>
            </a:r>
            <a:r>
              <a:rPr lang="en-US" dirty="0">
                <a:solidFill>
                  <a:prstClr val="black"/>
                </a:solidFill>
              </a:rPr>
              <a:t>                                                            </a:t>
            </a:r>
            <a:r>
              <a:rPr lang="en-US" sz="3600" dirty="0">
                <a:solidFill>
                  <a:prstClr val="black"/>
                </a:solidFill>
              </a:rPr>
              <a:t> </a:t>
            </a:r>
            <a:r>
              <a:rPr lang="en-US" dirty="0">
                <a:solidFill>
                  <a:prstClr val="black"/>
                </a:solidFill>
              </a:rPr>
              <a:t>                                                </a:t>
            </a:r>
            <a:r>
              <a:rPr lang="en-US" sz="3600" dirty="0">
                <a:solidFill>
                  <a:prstClr val="black"/>
                </a:solidFill>
              </a:rPr>
              <a:t> </a:t>
            </a:r>
            <a:r>
              <a:rPr lang="en-US" dirty="0">
                <a:solidFill>
                  <a:prstClr val="black"/>
                </a:solidFill>
              </a:rPr>
              <a:t>                                                 </a:t>
            </a:r>
            <a:r>
              <a:rPr lang="en-US" sz="3600" dirty="0">
                <a:solidFill>
                  <a:prstClr val="black"/>
                </a:solidFill>
              </a:rPr>
              <a:t> </a:t>
            </a:r>
            <a:r>
              <a:rPr lang="en-US" dirty="0">
                <a:solidFill>
                  <a:prstClr val="black"/>
                </a:solidFill>
              </a:rPr>
              <a:t>                                                           </a:t>
            </a:r>
          </a:p>
        </p:txBody>
      </p:sp>
      <p:pic>
        <p:nvPicPr>
          <p:cNvPr id="24586" name="Picture 2" descr="http://entnemdept.ufl.edu/creatures/main/UFlogofeatcre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1066800"/>
          </a:xfrm>
          <a:prstGeom prst="rect">
            <a:avLst/>
          </a:prstGeom>
          <a:solidFill>
            <a:schemeClr val="tx1"/>
          </a:solidFill>
          <a:ln w="9525">
            <a:solidFill>
              <a:srgbClr val="000000"/>
            </a:solidFill>
            <a:miter lim="800000"/>
            <a:headEnd/>
            <a:tailEnd/>
          </a:ln>
        </p:spPr>
      </p:pic>
      <p:pic>
        <p:nvPicPr>
          <p:cNvPr id="24587" name="Picture 3" descr="Search by Common Nam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029200"/>
            <a:ext cx="20574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4" descr="Search by Scientific Nam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5029200"/>
            <a:ext cx="25050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5" descr="Search by Recent Additions">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5029200"/>
            <a:ext cx="20574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6" descr="Search by Crop or Habitat">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5791200"/>
            <a:ext cx="20574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7" descr="Search by Higher Classification">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29000" y="5791200"/>
            <a:ext cx="25050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552043"/>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9" name="Picture 147" descr="01437"/>
          <p:cNvPicPr>
            <a:picLocks noChangeAspect="1" noChangeArrowheads="1"/>
          </p:cNvPicPr>
          <p:nvPr/>
        </p:nvPicPr>
        <p:blipFill>
          <a:blip r:embed="rId3" cstate="print">
            <a:lum/>
            <a:extLst>
              <a:ext uri="{28A0092B-C50C-407E-A947-70E740481C1C}">
                <a14:useLocalDpi xmlns:a14="http://schemas.microsoft.com/office/drawing/2010/main" val="0"/>
              </a:ext>
            </a:extLst>
          </a:blip>
          <a:srcRect/>
          <a:stretch>
            <a:fillRect/>
          </a:stretch>
        </p:blipFill>
        <p:spPr bwMode="auto">
          <a:xfrm>
            <a:off x="838200" y="2209800"/>
            <a:ext cx="2743200" cy="1955800"/>
          </a:xfrm>
          <a:prstGeom prst="rect">
            <a:avLst/>
          </a:prstGeom>
          <a:noFill/>
          <a:ln w="19050">
            <a:solidFill>
              <a:schemeClr val="tx1"/>
            </a:solidFill>
            <a:miter lim="800000"/>
            <a:headEnd/>
            <a:tailEnd/>
          </a:ln>
        </p:spPr>
      </p:pic>
      <p:sp>
        <p:nvSpPr>
          <p:cNvPr id="3224" name="Text Box 152"/>
          <p:cNvSpPr txBox="1">
            <a:spLocks noChangeArrowheads="1"/>
          </p:cNvSpPr>
          <p:nvPr/>
        </p:nvSpPr>
        <p:spPr bwMode="auto">
          <a:xfrm>
            <a:off x="533400" y="278674"/>
            <a:ext cx="8031273" cy="1446550"/>
          </a:xfrm>
          <a:prstGeom prst="rect">
            <a:avLst/>
          </a:prstGeom>
          <a:noFill/>
          <a:ln w="9525">
            <a:noFill/>
            <a:miter lim="800000"/>
            <a:headEnd/>
            <a:tailEnd/>
          </a:ln>
          <a:effectLst/>
        </p:spPr>
        <p:txBody>
          <a:bodyPr wrap="square">
            <a:spAutoFit/>
          </a:bodyPr>
          <a:lstStyle/>
          <a:p>
            <a:pPr algn="ctr" eaLnBrk="0" fontAlgn="base" hangingPunct="0">
              <a:spcAft>
                <a:spcPct val="0"/>
              </a:spcAft>
            </a:pPr>
            <a:r>
              <a:rPr lang="en-US" sz="4400" b="1" dirty="0">
                <a:solidFill>
                  <a:srgbClr val="00FF00"/>
                </a:solidFill>
                <a:effectLst>
                  <a:outerShdw blurRad="38100" dist="38100" dir="2700000" algn="tl">
                    <a:srgbClr val="000000"/>
                  </a:outerShdw>
                </a:effectLst>
                <a:latin typeface="Lucida Bright" panose="02040602050505020304" pitchFamily="18" charset="0"/>
              </a:rPr>
              <a:t>Urban Pest Management</a:t>
            </a:r>
          </a:p>
          <a:p>
            <a:pPr algn="ctr" eaLnBrk="0" fontAlgn="base" hangingPunct="0">
              <a:spcAft>
                <a:spcPct val="0"/>
              </a:spcAft>
            </a:pPr>
            <a:r>
              <a:rPr lang="en-US" sz="4400" b="1" dirty="0">
                <a:solidFill>
                  <a:srgbClr val="00FF00"/>
                </a:solidFill>
                <a:effectLst>
                  <a:outerShdw blurRad="38100" dist="38100" dir="2700000" algn="tl">
                    <a:srgbClr val="000000"/>
                  </a:outerShdw>
                </a:effectLst>
                <a:latin typeface="Lucida Bright" panose="02040602050505020304" pitchFamily="18" charset="0"/>
              </a:rPr>
              <a:t>(Urban IPM)- </a:t>
            </a:r>
            <a:r>
              <a:rPr lang="en-US" sz="4400" b="1" dirty="0" smtClean="0">
                <a:solidFill>
                  <a:srgbClr val="00FF00"/>
                </a:solidFill>
                <a:effectLst>
                  <a:outerShdw blurRad="38100" dist="38100" dir="2700000" algn="tl">
                    <a:srgbClr val="000000"/>
                  </a:outerShdw>
                </a:effectLst>
                <a:latin typeface="Lucida Bright" panose="02040602050505020304" pitchFamily="18" charset="0"/>
              </a:rPr>
              <a:t>Dr. Phil </a:t>
            </a:r>
            <a:r>
              <a:rPr lang="en-US" sz="4400" b="1" dirty="0">
                <a:solidFill>
                  <a:srgbClr val="00FF00"/>
                </a:solidFill>
                <a:effectLst>
                  <a:outerShdw blurRad="38100" dist="38100" dir="2700000" algn="tl">
                    <a:srgbClr val="000000"/>
                  </a:outerShdw>
                </a:effectLst>
                <a:latin typeface="Lucida Bright" panose="02040602050505020304" pitchFamily="18" charset="0"/>
              </a:rPr>
              <a:t>Koehler</a:t>
            </a:r>
          </a:p>
        </p:txBody>
      </p:sp>
      <p:pic>
        <p:nvPicPr>
          <p:cNvPr id="3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9223" y="2362199"/>
            <a:ext cx="5334000" cy="131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17" y="4800600"/>
            <a:ext cx="4953000" cy="130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4419600"/>
            <a:ext cx="3764073" cy="194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6216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192462"/>
            <a:ext cx="5257800" cy="3665538"/>
          </a:xfrm>
        </p:spPr>
        <p:txBody>
          <a:bodyPr/>
          <a:lstStyle/>
          <a:p>
            <a:endParaRPr lang="en-US" dirty="0" smtClean="0"/>
          </a:p>
          <a:p>
            <a:pPr>
              <a:buClr>
                <a:srgbClr val="FF0000"/>
              </a:buClr>
            </a:pPr>
            <a:r>
              <a:rPr 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Termite Training </a:t>
            </a:r>
          </a:p>
          <a:p>
            <a:pPr>
              <a:buClr>
                <a:srgbClr val="FF0000"/>
              </a:buClr>
            </a:pPr>
            <a:r>
              <a:rPr 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General Household</a:t>
            </a:r>
            <a:br>
              <a:rPr 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br>
            <a:r>
              <a:rPr 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Pest (GHP) Training </a:t>
            </a:r>
          </a:p>
          <a:p>
            <a:pPr>
              <a:buClr>
                <a:srgbClr val="FF0000"/>
              </a:buClr>
            </a:pPr>
            <a:r>
              <a:rPr 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Landscape &amp; Ornamental</a:t>
            </a:r>
            <a:br>
              <a:rPr 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br>
            <a:r>
              <a:rPr lang="en-US" sz="2800" dirty="0" smtClean="0">
                <a:solidFill>
                  <a:schemeClr val="bg1"/>
                </a:solidFill>
                <a:effectLst>
                  <a:outerShdw blurRad="38100" dist="38100" dir="2700000" algn="tl">
                    <a:srgbClr val="000000">
                      <a:alpha val="43137"/>
                    </a:srgbClr>
                  </a:outerShdw>
                </a:effectLst>
                <a:latin typeface="Lucida Bright" panose="02040602050505020304" pitchFamily="18" charset="0"/>
              </a:rPr>
              <a:t>(L&amp;O) Pesticide Training</a:t>
            </a:r>
            <a:endParaRPr lang="en-US" sz="2800" dirty="0">
              <a:solidFill>
                <a:schemeClr val="bg1"/>
              </a:solidFill>
              <a:effectLst>
                <a:outerShdw blurRad="38100" dist="38100" dir="2700000" algn="tl">
                  <a:srgbClr val="000000">
                    <a:alpha val="43137"/>
                  </a:srgbClr>
                </a:outerShdw>
              </a:effectLst>
              <a:latin typeface="Lucida Bright" panose="02040602050505020304" pitchFamily="18" charset="0"/>
            </a:endParaRPr>
          </a:p>
        </p:txBody>
      </p:sp>
      <p:pic>
        <p:nvPicPr>
          <p:cNvPr id="203778" name="Picture 2" descr="Pest Managerment University ban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9650" y="457200"/>
            <a:ext cx="7143750" cy="923925"/>
          </a:xfrm>
          <a:prstGeom prst="rect">
            <a:avLst/>
          </a:prstGeom>
          <a:noFill/>
          <a:ln w="28575">
            <a:solidFill>
              <a:srgbClr val="00B0F0"/>
            </a:solidFill>
          </a:ln>
        </p:spPr>
      </p:pic>
      <p:sp>
        <p:nvSpPr>
          <p:cNvPr id="5" name="Rectangle 4"/>
          <p:cNvSpPr/>
          <p:nvPr/>
        </p:nvSpPr>
        <p:spPr>
          <a:xfrm>
            <a:off x="5225801" y="6024265"/>
            <a:ext cx="3770584" cy="461665"/>
          </a:xfrm>
          <a:prstGeom prst="rect">
            <a:avLst/>
          </a:prstGeom>
        </p:spPr>
        <p:txBody>
          <a:bodyPr wrap="none">
            <a:spAutoFit/>
          </a:bodyPr>
          <a:lstStyle/>
          <a:p>
            <a:pPr eaLnBrk="0" fontAlgn="base" hangingPunct="0">
              <a:spcBef>
                <a:spcPct val="0"/>
              </a:spcBef>
              <a:spcAft>
                <a:spcPct val="0"/>
              </a:spcAft>
            </a:pPr>
            <a:r>
              <a:rPr lang="en-US" sz="2400" dirty="0">
                <a:solidFill>
                  <a:srgbClr val="FFFF00"/>
                </a:solidFill>
                <a:effectLst>
                  <a:outerShdw blurRad="38100" dist="38100" dir="2700000" algn="tl">
                    <a:srgbClr val="000000">
                      <a:alpha val="43137"/>
                    </a:srgbClr>
                  </a:outerShdw>
                </a:effectLst>
                <a:latin typeface="Lucida Bright" panose="02040602050505020304" pitchFamily="18" charset="0"/>
              </a:rPr>
              <a:t>http://pmu.ifas.ufl.edu</a:t>
            </a:r>
            <a:r>
              <a:rPr lang="en-US" dirty="0">
                <a:solidFill>
                  <a:srgbClr val="FFFF00"/>
                </a:solidFill>
                <a:latin typeface="Lucida Bright" panose="02040602050505020304" pitchFamily="18" charset="0"/>
              </a:rPr>
              <a:t>/</a:t>
            </a:r>
          </a:p>
        </p:txBody>
      </p:sp>
      <p:pic>
        <p:nvPicPr>
          <p:cNvPr id="203782" name="Picture 6" descr="http://pmu.ifas.ufl.edu/images/Class_Oct_037S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3429000"/>
            <a:ext cx="3162300" cy="2371725"/>
          </a:xfrm>
          <a:prstGeom prst="rect">
            <a:avLst/>
          </a:prstGeom>
          <a:noFill/>
          <a:ln w="28575">
            <a:solidFill>
              <a:srgbClr val="00B0F0"/>
            </a:solidFill>
          </a:ln>
        </p:spPr>
      </p:pic>
      <p:sp>
        <p:nvSpPr>
          <p:cNvPr id="2" name="AutoShape 2" descr="Image result for faith oi"/>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2094" y="1845999"/>
            <a:ext cx="2628900" cy="174307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4572000" y="1845999"/>
            <a:ext cx="2209799" cy="523220"/>
          </a:xfrm>
          <a:prstGeom prst="rect">
            <a:avLst/>
          </a:prstGeom>
          <a:noFill/>
        </p:spPr>
        <p:txBody>
          <a:bodyPr wrap="square" rtlCol="0">
            <a:spAutoFit/>
          </a:bodyPr>
          <a:lstStyle/>
          <a:p>
            <a:r>
              <a:rPr lang="en-US" sz="2800" dirty="0" smtClean="0">
                <a:solidFill>
                  <a:srgbClr val="FFFF00"/>
                </a:solidFill>
                <a:effectLst>
                  <a:outerShdw blurRad="38100" dist="38100" dir="2700000" algn="tl">
                    <a:srgbClr val="000000">
                      <a:alpha val="43137"/>
                    </a:srgbClr>
                  </a:outerShdw>
                </a:effectLst>
                <a:latin typeface="Lucida Bright" panose="02040602050505020304" pitchFamily="18" charset="0"/>
              </a:rPr>
              <a:t>Dr. Faith Oi</a:t>
            </a:r>
            <a:endParaRPr lang="en-US" sz="2800" dirty="0">
              <a:solidFill>
                <a:srgbClr val="FFFF00"/>
              </a:solidFill>
              <a:effectLst>
                <a:outerShdw blurRad="38100" dist="38100" dir="2700000" algn="tl">
                  <a:srgbClr val="000000">
                    <a:alpha val="43137"/>
                  </a:srgbClr>
                </a:outerShdw>
              </a:effectLst>
              <a:latin typeface="Lucida Bright" panose="02040602050505020304" pitchFamily="18" charset="0"/>
            </a:endParaRPr>
          </a:p>
        </p:txBody>
      </p:sp>
    </p:spTree>
    <p:extLst>
      <p:ext uri="{BB962C8B-B14F-4D97-AF65-F5344CB8AC3E}">
        <p14:creationId xmlns:p14="http://schemas.microsoft.com/office/powerpoint/2010/main" val="2358030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0" name="Picture 4" descr="cornfiel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854" y="2271732"/>
            <a:ext cx="3905250" cy="1362075"/>
          </a:xfrm>
          <a:prstGeom prst="rect">
            <a:avLst/>
          </a:prstGeom>
          <a:noFill/>
          <a:ln w="19050">
            <a:solidFill>
              <a:schemeClr val="tx1"/>
            </a:solidFill>
          </a:ln>
        </p:spPr>
      </p:pic>
      <p:pic>
        <p:nvPicPr>
          <p:cNvPr id="183305" name="Picture 9" descr="header"/>
          <p:cNvPicPr>
            <a:picLocks noChangeAspect="1" noChangeArrowheads="1"/>
          </p:cNvPicPr>
          <p:nvPr/>
        </p:nvPicPr>
        <p:blipFill>
          <a:blip r:embed="rId3" cstate="print">
            <a:lum bright="10000"/>
            <a:extLst>
              <a:ext uri="{28A0092B-C50C-407E-A947-70E740481C1C}">
                <a14:useLocalDpi xmlns:a14="http://schemas.microsoft.com/office/drawing/2010/main" val="0"/>
              </a:ext>
            </a:extLst>
          </a:blip>
          <a:srcRect/>
          <a:stretch>
            <a:fillRect/>
          </a:stretch>
        </p:blipFill>
        <p:spPr bwMode="auto">
          <a:xfrm>
            <a:off x="952500" y="228600"/>
            <a:ext cx="7048500" cy="1828800"/>
          </a:xfrm>
          <a:prstGeom prst="rect">
            <a:avLst/>
          </a:prstGeom>
          <a:noFill/>
        </p:spPr>
      </p:pic>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4011" y="2286090"/>
            <a:ext cx="167005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895600"/>
            <a:ext cx="167005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574503"/>
            <a:ext cx="167005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830" y="3997755"/>
            <a:ext cx="2222170" cy="2265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4388461"/>
            <a:ext cx="5562600" cy="2012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6400800"/>
            <a:ext cx="3524250" cy="369332"/>
          </a:xfrm>
          <a:prstGeom prst="rect">
            <a:avLst/>
          </a:prstGeom>
          <a:noFill/>
        </p:spPr>
        <p:txBody>
          <a:bodyPr wrap="square" rtlCol="0">
            <a:spAutoFit/>
          </a:bodyPr>
          <a:lstStyle/>
          <a:p>
            <a:r>
              <a:rPr lang="en-US" dirty="0" smtClean="0">
                <a:solidFill>
                  <a:srgbClr val="FFFF00"/>
                </a:solidFill>
                <a:effectLst>
                  <a:outerShdw blurRad="38100" dist="38100" dir="2700000" algn="tl">
                    <a:srgbClr val="000000">
                      <a:alpha val="43137"/>
                    </a:srgbClr>
                  </a:outerShdw>
                </a:effectLst>
                <a:latin typeface="Lucida Bright" panose="02040602050505020304" pitchFamily="18" charset="0"/>
              </a:rPr>
              <a:t>Dr. Amanda Hodges, Director</a:t>
            </a:r>
            <a:endParaRPr lang="en-US" dirty="0">
              <a:solidFill>
                <a:srgbClr val="FFFF00"/>
              </a:solidFill>
              <a:effectLst>
                <a:outerShdw blurRad="38100" dist="38100" dir="2700000" algn="tl">
                  <a:srgbClr val="000000">
                    <a:alpha val="43137"/>
                  </a:srgbClr>
                </a:outerShdw>
              </a:effectLst>
              <a:latin typeface="Lucida Bright" panose="02040602050505020304" pitchFamily="18" charset="0"/>
            </a:endParaRPr>
          </a:p>
        </p:txBody>
      </p:sp>
    </p:spTree>
    <p:extLst>
      <p:ext uri="{BB962C8B-B14F-4D97-AF65-F5344CB8AC3E}">
        <p14:creationId xmlns:p14="http://schemas.microsoft.com/office/powerpoint/2010/main" val="259107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24790" y="1447800"/>
            <a:ext cx="7215289" cy="44958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838200" y="2"/>
            <a:ext cx="7696200" cy="1323439"/>
          </a:xfrm>
          <a:prstGeom prst="rect">
            <a:avLst/>
          </a:prstGeom>
          <a:noFill/>
        </p:spPr>
        <p:txBody>
          <a:bodyPr wrap="square" rtlCol="0">
            <a:spAutoFit/>
          </a:bodyPr>
          <a:lstStyle/>
          <a:p>
            <a:r>
              <a:rPr lang="en-US" sz="4000" b="1" dirty="0" smtClean="0">
                <a:solidFill>
                  <a:srgbClr val="00FF00"/>
                </a:solidFill>
                <a:effectLst>
                  <a:outerShdw blurRad="38100" dist="38100" dir="2700000" algn="tl">
                    <a:srgbClr val="000000">
                      <a:alpha val="43137"/>
                    </a:srgbClr>
                  </a:outerShdw>
                </a:effectLst>
                <a:latin typeface="Lucida Bright" panose="02040602050505020304" pitchFamily="18" charset="0"/>
              </a:rPr>
              <a:t> Estimated Numbers of Non-Indigenous Species in Florida</a:t>
            </a:r>
            <a:endParaRPr lang="en-US" sz="4000" b="1" dirty="0">
              <a:solidFill>
                <a:srgbClr val="00FF00"/>
              </a:solidFill>
              <a:effectLst>
                <a:outerShdw blurRad="38100" dist="38100" dir="2700000" algn="tl">
                  <a:srgbClr val="000000">
                    <a:alpha val="43137"/>
                  </a:srgbClr>
                </a:outerShdw>
              </a:effectLst>
              <a:latin typeface="Lucida Bright" panose="02040602050505020304" pitchFamily="18" charset="0"/>
            </a:endParaRPr>
          </a:p>
        </p:txBody>
      </p:sp>
      <p:sp>
        <p:nvSpPr>
          <p:cNvPr id="3" name="TextBox 2"/>
          <p:cNvSpPr txBox="1"/>
          <p:nvPr/>
        </p:nvSpPr>
        <p:spPr>
          <a:xfrm>
            <a:off x="1524000" y="6115050"/>
            <a:ext cx="6019800" cy="400110"/>
          </a:xfrm>
          <a:prstGeom prst="rect">
            <a:avLst/>
          </a:prstGeom>
          <a:noFill/>
        </p:spPr>
        <p:txBody>
          <a:bodyPr wrap="square" rtlCol="0">
            <a:spAutoFit/>
          </a:bodyPr>
          <a:lstStyle/>
          <a:p>
            <a:r>
              <a:rPr lang="en-US" sz="2000" dirty="0" smtClean="0">
                <a:solidFill>
                  <a:srgbClr val="FFFFFF"/>
                </a:solidFill>
                <a:effectLst>
                  <a:outerShdw blurRad="38100" dist="38100" dir="2700000" algn="tl">
                    <a:srgbClr val="000000">
                      <a:alpha val="43137"/>
                    </a:srgbClr>
                  </a:outerShdw>
                </a:effectLst>
                <a:latin typeface="Lucida Bright" panose="02040602050505020304" pitchFamily="18" charset="0"/>
              </a:rPr>
              <a:t>Klassen et al. 2002, Frank and McCoy, 1995a,b</a:t>
            </a:r>
            <a:endParaRPr lang="en-US" sz="2000" dirty="0">
              <a:solidFill>
                <a:srgbClr val="FFFFFF"/>
              </a:solidFill>
              <a:effectLst>
                <a:outerShdw blurRad="38100" dist="38100" dir="2700000" algn="tl">
                  <a:srgbClr val="000000">
                    <a:alpha val="43137"/>
                  </a:srgbClr>
                </a:outerShdw>
              </a:effectLst>
              <a:latin typeface="Lucida Bright" panose="02040602050505020304" pitchFamily="18" charset="0"/>
            </a:endParaRPr>
          </a:p>
        </p:txBody>
      </p:sp>
      <p:sp>
        <p:nvSpPr>
          <p:cNvPr id="4" name="TextBox 3"/>
          <p:cNvSpPr txBox="1"/>
          <p:nvPr/>
        </p:nvSpPr>
        <p:spPr>
          <a:xfrm>
            <a:off x="3733800" y="2362200"/>
            <a:ext cx="1009650" cy="369332"/>
          </a:xfrm>
          <a:prstGeom prst="rect">
            <a:avLst/>
          </a:prstGeom>
          <a:noFill/>
          <a:ln w="28575">
            <a:solidFill>
              <a:srgbClr val="FF0000"/>
            </a:solidFill>
          </a:ln>
        </p:spPr>
        <p:txBody>
          <a:bodyPr wrap="square" rtlCol="0">
            <a:spAutoFit/>
          </a:bodyPr>
          <a:lstStyle/>
          <a:p>
            <a:endParaRPr lang="en-US" dirty="0">
              <a:solidFill>
                <a:srgbClr val="000000"/>
              </a:solidFill>
            </a:endParaRPr>
          </a:p>
        </p:txBody>
      </p:sp>
      <p:sp>
        <p:nvSpPr>
          <p:cNvPr id="5" name="TextBox 4"/>
          <p:cNvSpPr txBox="1"/>
          <p:nvPr/>
        </p:nvSpPr>
        <p:spPr>
          <a:xfrm>
            <a:off x="6553200" y="2357718"/>
            <a:ext cx="1066800" cy="369332"/>
          </a:xfrm>
          <a:prstGeom prst="rect">
            <a:avLst/>
          </a:prstGeom>
          <a:noFill/>
          <a:ln w="28575">
            <a:solidFill>
              <a:srgbClr val="FF0000"/>
            </a:solidFill>
          </a:ln>
        </p:spPr>
        <p:txBody>
          <a:bodyPr wrap="square" rtlCol="0">
            <a:spAutoFit/>
          </a:bodyPr>
          <a:lstStyle/>
          <a:p>
            <a:endParaRPr lang="en-US" dirty="0">
              <a:solidFill>
                <a:srgbClr val="000000"/>
              </a:solidFill>
            </a:endParaRPr>
          </a:p>
        </p:txBody>
      </p:sp>
    </p:spTree>
    <p:extLst>
      <p:ext uri="{BB962C8B-B14F-4D97-AF65-F5344CB8AC3E}">
        <p14:creationId xmlns:p14="http://schemas.microsoft.com/office/powerpoint/2010/main" val="38078194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3" y="-3175"/>
            <a:ext cx="9355138" cy="68580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50" name="Picture 6" descr="so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363" y="2587625"/>
            <a:ext cx="1600200" cy="1676400"/>
          </a:xfrm>
          <a:prstGeom prst="rect">
            <a:avLst/>
          </a:prstGeom>
          <a:noFill/>
          <a:ln w="508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51" name="Picture 7" descr="e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6200" y="3962400"/>
            <a:ext cx="2227263" cy="1577975"/>
          </a:xfrm>
          <a:prstGeom prst="rect">
            <a:avLst/>
          </a:prstGeom>
          <a:noFill/>
          <a:ln w="508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52" name="Picture 8" descr="plant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600200"/>
            <a:ext cx="1830388" cy="1587500"/>
          </a:xfrm>
          <a:prstGeom prst="rect">
            <a:avLst/>
          </a:prstGeom>
          <a:noFill/>
          <a:ln w="508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53" name="Picture 9" descr="plantpa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3581400"/>
            <a:ext cx="1981200" cy="1779588"/>
          </a:xfrm>
          <a:prstGeom prst="rect">
            <a:avLst/>
          </a:prstGeom>
          <a:noFill/>
          <a:ln w="508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155" name="Text Box 11"/>
          <p:cNvSpPr txBox="1">
            <a:spLocks noChangeArrowheads="1"/>
          </p:cNvSpPr>
          <p:nvPr/>
        </p:nvSpPr>
        <p:spPr bwMode="auto">
          <a:xfrm>
            <a:off x="2773363" y="2590800"/>
            <a:ext cx="1600200" cy="58102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1600">
                <a:solidFill>
                  <a:srgbClr val="000000"/>
                </a:solidFill>
              </a:rPr>
              <a:t>Extension Soil Testing Lab</a:t>
            </a:r>
          </a:p>
        </p:txBody>
      </p:sp>
      <p:sp>
        <p:nvSpPr>
          <p:cNvPr id="6156" name="Text Box 12"/>
          <p:cNvSpPr txBox="1">
            <a:spLocks noChangeArrowheads="1"/>
          </p:cNvSpPr>
          <p:nvPr/>
        </p:nvSpPr>
        <p:spPr bwMode="auto">
          <a:xfrm>
            <a:off x="3810000" y="3581400"/>
            <a:ext cx="1981200" cy="8255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1600">
                <a:solidFill>
                  <a:srgbClr val="000000"/>
                </a:solidFill>
              </a:rPr>
              <a:t>Plant Disease Clinic &amp; Nematode Assay Lab</a:t>
            </a:r>
          </a:p>
        </p:txBody>
      </p:sp>
      <p:sp>
        <p:nvSpPr>
          <p:cNvPr id="6157" name="Text Box 13"/>
          <p:cNvSpPr txBox="1">
            <a:spLocks noChangeArrowheads="1"/>
          </p:cNvSpPr>
          <p:nvPr/>
        </p:nvSpPr>
        <p:spPr bwMode="auto">
          <a:xfrm>
            <a:off x="1346200" y="3962400"/>
            <a:ext cx="2227263" cy="33655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1600">
                <a:solidFill>
                  <a:srgbClr val="000000"/>
                </a:solidFill>
              </a:rPr>
              <a:t>Insect Identification Lab</a:t>
            </a:r>
          </a:p>
        </p:txBody>
      </p:sp>
      <p:sp>
        <p:nvSpPr>
          <p:cNvPr id="6158" name="Text Box 14"/>
          <p:cNvSpPr txBox="1">
            <a:spLocks noChangeArrowheads="1"/>
          </p:cNvSpPr>
          <p:nvPr/>
        </p:nvSpPr>
        <p:spPr bwMode="auto">
          <a:xfrm>
            <a:off x="5943600" y="1600200"/>
            <a:ext cx="1828800" cy="584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1600">
                <a:solidFill>
                  <a:srgbClr val="000000"/>
                </a:solidFill>
              </a:rPr>
              <a:t>Plant Identification</a:t>
            </a:r>
          </a:p>
        </p:txBody>
      </p:sp>
    </p:spTree>
    <p:extLst>
      <p:ext uri="{BB962C8B-B14F-4D97-AF65-F5344CB8AC3E}">
        <p14:creationId xmlns:p14="http://schemas.microsoft.com/office/powerpoint/2010/main" val="1853274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150"/>
                                        </p:tgtEl>
                                        <p:attrNameLst>
                                          <p:attrName>style.visibility</p:attrName>
                                        </p:attrNameLst>
                                      </p:cBhvr>
                                      <p:to>
                                        <p:strVal val="visible"/>
                                      </p:to>
                                    </p:set>
                                    <p:anim calcmode="lin" valueType="num">
                                      <p:cBhvr>
                                        <p:cTn id="7" dur="1000" fill="hold"/>
                                        <p:tgtEl>
                                          <p:spTgt spid="6150"/>
                                        </p:tgtEl>
                                        <p:attrNameLst>
                                          <p:attrName>ppt_w</p:attrName>
                                        </p:attrNameLst>
                                      </p:cBhvr>
                                      <p:tavLst>
                                        <p:tav tm="0">
                                          <p:val>
                                            <p:fltVal val="0"/>
                                          </p:val>
                                        </p:tav>
                                        <p:tav tm="100000">
                                          <p:val>
                                            <p:strVal val="#ppt_w"/>
                                          </p:val>
                                        </p:tav>
                                      </p:tavLst>
                                    </p:anim>
                                    <p:anim calcmode="lin" valueType="num">
                                      <p:cBhvr>
                                        <p:cTn id="8" dur="1000" fill="hold"/>
                                        <p:tgtEl>
                                          <p:spTgt spid="6150"/>
                                        </p:tgtEl>
                                        <p:attrNameLst>
                                          <p:attrName>ppt_h</p:attrName>
                                        </p:attrNameLst>
                                      </p:cBhvr>
                                      <p:tavLst>
                                        <p:tav tm="0">
                                          <p:val>
                                            <p:fltVal val="0"/>
                                          </p:val>
                                        </p:tav>
                                        <p:tav tm="100000">
                                          <p:val>
                                            <p:strVal val="#ppt_h"/>
                                          </p:val>
                                        </p:tav>
                                      </p:tavLst>
                                    </p:anim>
                                    <p:anim calcmode="lin" valueType="num">
                                      <p:cBhvr>
                                        <p:cTn id="9" dur="1000" fill="hold"/>
                                        <p:tgtEl>
                                          <p:spTgt spid="6150"/>
                                        </p:tgtEl>
                                        <p:attrNameLst>
                                          <p:attrName>style.rotation</p:attrName>
                                        </p:attrNameLst>
                                      </p:cBhvr>
                                      <p:tavLst>
                                        <p:tav tm="0">
                                          <p:val>
                                            <p:fltVal val="90"/>
                                          </p:val>
                                        </p:tav>
                                        <p:tav tm="100000">
                                          <p:val>
                                            <p:fltVal val="0"/>
                                          </p:val>
                                        </p:tav>
                                      </p:tavLst>
                                    </p:anim>
                                    <p:animEffect transition="in" filter="fade">
                                      <p:cBhvr>
                                        <p:cTn id="10" dur="1000"/>
                                        <p:tgtEl>
                                          <p:spTgt spid="6150"/>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155"/>
                                        </p:tgtEl>
                                        <p:attrNameLst>
                                          <p:attrName>style.visibility</p:attrName>
                                        </p:attrNameLst>
                                      </p:cBhvr>
                                      <p:to>
                                        <p:strVal val="visible"/>
                                      </p:to>
                                    </p:set>
                                    <p:animEffect transition="in" filter="fade">
                                      <p:cBhvr>
                                        <p:cTn id="14" dur="500"/>
                                        <p:tgtEl>
                                          <p:spTgt spid="615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nodeType="clickEffect">
                                  <p:stCondLst>
                                    <p:cond delay="0"/>
                                  </p:stCondLst>
                                  <p:iterate type="lt">
                                    <p:tmPct val="5000"/>
                                  </p:iterate>
                                  <p:childTnLst>
                                    <p:set>
                                      <p:cBhvr>
                                        <p:cTn id="18" dur="1" fill="hold">
                                          <p:stCondLst>
                                            <p:cond delay="0"/>
                                          </p:stCondLst>
                                        </p:cTn>
                                        <p:tgtEl>
                                          <p:spTgt spid="6151"/>
                                        </p:tgtEl>
                                        <p:attrNameLst>
                                          <p:attrName>style.visibility</p:attrName>
                                        </p:attrNameLst>
                                      </p:cBhvr>
                                      <p:to>
                                        <p:strVal val="visible"/>
                                      </p:to>
                                    </p:set>
                                    <p:anim calcmode="lin" valueType="num">
                                      <p:cBhvr>
                                        <p:cTn id="19" dur="1000" fill="hold"/>
                                        <p:tgtEl>
                                          <p:spTgt spid="6151"/>
                                        </p:tgtEl>
                                        <p:attrNameLst>
                                          <p:attrName>ppt_w</p:attrName>
                                        </p:attrNameLst>
                                      </p:cBhvr>
                                      <p:tavLst>
                                        <p:tav tm="0">
                                          <p:val>
                                            <p:fltVal val="0"/>
                                          </p:val>
                                        </p:tav>
                                        <p:tav tm="100000">
                                          <p:val>
                                            <p:strVal val="#ppt_w"/>
                                          </p:val>
                                        </p:tav>
                                      </p:tavLst>
                                    </p:anim>
                                    <p:anim calcmode="lin" valueType="num">
                                      <p:cBhvr>
                                        <p:cTn id="20" dur="1000" fill="hold"/>
                                        <p:tgtEl>
                                          <p:spTgt spid="6151"/>
                                        </p:tgtEl>
                                        <p:attrNameLst>
                                          <p:attrName>ppt_h</p:attrName>
                                        </p:attrNameLst>
                                      </p:cBhvr>
                                      <p:tavLst>
                                        <p:tav tm="0">
                                          <p:val>
                                            <p:fltVal val="0"/>
                                          </p:val>
                                        </p:tav>
                                        <p:tav tm="100000">
                                          <p:val>
                                            <p:strVal val="#ppt_h"/>
                                          </p:val>
                                        </p:tav>
                                      </p:tavLst>
                                    </p:anim>
                                    <p:anim calcmode="lin" valueType="num">
                                      <p:cBhvr>
                                        <p:cTn id="21" dur="1000" fill="hold"/>
                                        <p:tgtEl>
                                          <p:spTgt spid="6151"/>
                                        </p:tgtEl>
                                        <p:attrNameLst>
                                          <p:attrName>style.rotation</p:attrName>
                                        </p:attrNameLst>
                                      </p:cBhvr>
                                      <p:tavLst>
                                        <p:tav tm="0">
                                          <p:val>
                                            <p:fltVal val="90"/>
                                          </p:val>
                                        </p:tav>
                                        <p:tav tm="100000">
                                          <p:val>
                                            <p:fltVal val="0"/>
                                          </p:val>
                                        </p:tav>
                                      </p:tavLst>
                                    </p:anim>
                                    <p:animEffect transition="in" filter="fade">
                                      <p:cBhvr>
                                        <p:cTn id="22" dur="1000"/>
                                        <p:tgtEl>
                                          <p:spTgt spid="6151"/>
                                        </p:tgtEl>
                                      </p:cBhvr>
                                    </p:animEffect>
                                  </p:childTnLst>
                                </p:cTn>
                              </p:par>
                            </p:childTnLst>
                          </p:cTn>
                        </p:par>
                        <p:par>
                          <p:cTn id="23" fill="hold" nodeType="afterGroup">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6157"/>
                                        </p:tgtEl>
                                        <p:attrNameLst>
                                          <p:attrName>style.visibility</p:attrName>
                                        </p:attrNameLst>
                                      </p:cBhvr>
                                      <p:to>
                                        <p:strVal val="visible"/>
                                      </p:to>
                                    </p:set>
                                    <p:animEffect transition="in" filter="fade">
                                      <p:cBhvr>
                                        <p:cTn id="26" dur="500"/>
                                        <p:tgtEl>
                                          <p:spTgt spid="615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6152"/>
                                        </p:tgtEl>
                                        <p:attrNameLst>
                                          <p:attrName>style.visibility</p:attrName>
                                        </p:attrNameLst>
                                      </p:cBhvr>
                                      <p:to>
                                        <p:strVal val="visible"/>
                                      </p:to>
                                    </p:set>
                                    <p:anim calcmode="lin" valueType="num">
                                      <p:cBhvr>
                                        <p:cTn id="31" dur="1000" fill="hold"/>
                                        <p:tgtEl>
                                          <p:spTgt spid="6152"/>
                                        </p:tgtEl>
                                        <p:attrNameLst>
                                          <p:attrName>ppt_w</p:attrName>
                                        </p:attrNameLst>
                                      </p:cBhvr>
                                      <p:tavLst>
                                        <p:tav tm="0">
                                          <p:val>
                                            <p:fltVal val="0"/>
                                          </p:val>
                                        </p:tav>
                                        <p:tav tm="100000">
                                          <p:val>
                                            <p:strVal val="#ppt_w"/>
                                          </p:val>
                                        </p:tav>
                                      </p:tavLst>
                                    </p:anim>
                                    <p:anim calcmode="lin" valueType="num">
                                      <p:cBhvr>
                                        <p:cTn id="32" dur="1000" fill="hold"/>
                                        <p:tgtEl>
                                          <p:spTgt spid="6152"/>
                                        </p:tgtEl>
                                        <p:attrNameLst>
                                          <p:attrName>ppt_h</p:attrName>
                                        </p:attrNameLst>
                                      </p:cBhvr>
                                      <p:tavLst>
                                        <p:tav tm="0">
                                          <p:val>
                                            <p:fltVal val="0"/>
                                          </p:val>
                                        </p:tav>
                                        <p:tav tm="100000">
                                          <p:val>
                                            <p:strVal val="#ppt_h"/>
                                          </p:val>
                                        </p:tav>
                                      </p:tavLst>
                                    </p:anim>
                                    <p:anim calcmode="lin" valueType="num">
                                      <p:cBhvr>
                                        <p:cTn id="33" dur="1000" fill="hold"/>
                                        <p:tgtEl>
                                          <p:spTgt spid="6152"/>
                                        </p:tgtEl>
                                        <p:attrNameLst>
                                          <p:attrName>style.rotation</p:attrName>
                                        </p:attrNameLst>
                                      </p:cBhvr>
                                      <p:tavLst>
                                        <p:tav tm="0">
                                          <p:val>
                                            <p:fltVal val="90"/>
                                          </p:val>
                                        </p:tav>
                                        <p:tav tm="100000">
                                          <p:val>
                                            <p:fltVal val="0"/>
                                          </p:val>
                                        </p:tav>
                                      </p:tavLst>
                                    </p:anim>
                                    <p:animEffect transition="in" filter="fade">
                                      <p:cBhvr>
                                        <p:cTn id="34" dur="1000"/>
                                        <p:tgtEl>
                                          <p:spTgt spid="6152"/>
                                        </p:tgtEl>
                                      </p:cBhvr>
                                    </p:animEffect>
                                  </p:childTnLst>
                                </p:cTn>
                              </p:par>
                            </p:childTnLst>
                          </p:cTn>
                        </p:par>
                        <p:par>
                          <p:cTn id="35" fill="hold" nodeType="afterGroup">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6158"/>
                                        </p:tgtEl>
                                        <p:attrNameLst>
                                          <p:attrName>style.visibility</p:attrName>
                                        </p:attrNameLst>
                                      </p:cBhvr>
                                      <p:to>
                                        <p:strVal val="visible"/>
                                      </p:to>
                                    </p:set>
                                    <p:animEffect transition="in" filter="fade">
                                      <p:cBhvr>
                                        <p:cTn id="38" dur="500"/>
                                        <p:tgtEl>
                                          <p:spTgt spid="615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1" presetClass="entr" presetSubtype="0" fill="hold" nodeType="clickEffect">
                                  <p:stCondLst>
                                    <p:cond delay="0"/>
                                  </p:stCondLst>
                                  <p:iterate type="lt">
                                    <p:tmPct val="5000"/>
                                  </p:iterate>
                                  <p:childTnLst>
                                    <p:set>
                                      <p:cBhvr>
                                        <p:cTn id="42" dur="1" fill="hold">
                                          <p:stCondLst>
                                            <p:cond delay="0"/>
                                          </p:stCondLst>
                                        </p:cTn>
                                        <p:tgtEl>
                                          <p:spTgt spid="6153"/>
                                        </p:tgtEl>
                                        <p:attrNameLst>
                                          <p:attrName>style.visibility</p:attrName>
                                        </p:attrNameLst>
                                      </p:cBhvr>
                                      <p:to>
                                        <p:strVal val="visible"/>
                                      </p:to>
                                    </p:set>
                                    <p:anim calcmode="lin" valueType="num">
                                      <p:cBhvr>
                                        <p:cTn id="43" dur="1000" fill="hold"/>
                                        <p:tgtEl>
                                          <p:spTgt spid="6153"/>
                                        </p:tgtEl>
                                        <p:attrNameLst>
                                          <p:attrName>ppt_w</p:attrName>
                                        </p:attrNameLst>
                                      </p:cBhvr>
                                      <p:tavLst>
                                        <p:tav tm="0">
                                          <p:val>
                                            <p:fltVal val="0"/>
                                          </p:val>
                                        </p:tav>
                                        <p:tav tm="100000">
                                          <p:val>
                                            <p:strVal val="#ppt_w"/>
                                          </p:val>
                                        </p:tav>
                                      </p:tavLst>
                                    </p:anim>
                                    <p:anim calcmode="lin" valueType="num">
                                      <p:cBhvr>
                                        <p:cTn id="44" dur="1000" fill="hold"/>
                                        <p:tgtEl>
                                          <p:spTgt spid="6153"/>
                                        </p:tgtEl>
                                        <p:attrNameLst>
                                          <p:attrName>ppt_h</p:attrName>
                                        </p:attrNameLst>
                                      </p:cBhvr>
                                      <p:tavLst>
                                        <p:tav tm="0">
                                          <p:val>
                                            <p:fltVal val="0"/>
                                          </p:val>
                                        </p:tav>
                                        <p:tav tm="100000">
                                          <p:val>
                                            <p:strVal val="#ppt_h"/>
                                          </p:val>
                                        </p:tav>
                                      </p:tavLst>
                                    </p:anim>
                                    <p:anim calcmode="lin" valueType="num">
                                      <p:cBhvr>
                                        <p:cTn id="45" dur="1000" fill="hold"/>
                                        <p:tgtEl>
                                          <p:spTgt spid="6153"/>
                                        </p:tgtEl>
                                        <p:attrNameLst>
                                          <p:attrName>style.rotation</p:attrName>
                                        </p:attrNameLst>
                                      </p:cBhvr>
                                      <p:tavLst>
                                        <p:tav tm="0">
                                          <p:val>
                                            <p:fltVal val="90"/>
                                          </p:val>
                                        </p:tav>
                                        <p:tav tm="100000">
                                          <p:val>
                                            <p:fltVal val="0"/>
                                          </p:val>
                                        </p:tav>
                                      </p:tavLst>
                                    </p:anim>
                                    <p:animEffect transition="in" filter="fade">
                                      <p:cBhvr>
                                        <p:cTn id="46" dur="1000"/>
                                        <p:tgtEl>
                                          <p:spTgt spid="6153"/>
                                        </p:tgtEl>
                                      </p:cBhvr>
                                    </p:animEffect>
                                  </p:childTnLst>
                                </p:cTn>
                              </p:par>
                            </p:childTnLst>
                          </p:cTn>
                        </p:par>
                        <p:par>
                          <p:cTn id="47" fill="hold" nodeType="afterGroup">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6156"/>
                                        </p:tgtEl>
                                        <p:attrNameLst>
                                          <p:attrName>style.visibility</p:attrName>
                                        </p:attrNameLst>
                                      </p:cBhvr>
                                      <p:to>
                                        <p:strVal val="visible"/>
                                      </p:to>
                                    </p:set>
                                    <p:animEffect transition="in" filter="fade">
                                      <p:cBhvr>
                                        <p:cTn id="50" dur="500"/>
                                        <p:tgtEl>
                                          <p:spTgt spid="6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5" grpId="0" animBg="1"/>
      <p:bldP spid="6156" grpId="0" animBg="1"/>
      <p:bldP spid="6157" grpId="0" animBg="1"/>
      <p:bldP spid="615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H="1">
            <a:off x="2057400" y="4190999"/>
            <a:ext cx="2514601" cy="138063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49"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443412" cy="6865661"/>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flipH="1" flipV="1">
            <a:off x="2072640" y="179373"/>
            <a:ext cx="2525487" cy="8743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743200" y="6096000"/>
            <a:ext cx="990600" cy="5902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51" name="Picture 2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2400" y="179372"/>
            <a:ext cx="1905000" cy="5392261"/>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286000" y="2734963"/>
            <a:ext cx="1981200" cy="3920845"/>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226793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10"/>
          <p:cNvGrpSpPr>
            <a:grpSpLocks/>
          </p:cNvGrpSpPr>
          <p:nvPr/>
        </p:nvGrpSpPr>
        <p:grpSpPr bwMode="auto">
          <a:xfrm>
            <a:off x="647700" y="3010048"/>
            <a:ext cx="7848600" cy="3503021"/>
            <a:chOff x="144" y="1776"/>
            <a:chExt cx="5472" cy="2711"/>
          </a:xfrm>
          <a:solidFill>
            <a:schemeClr val="bg1"/>
          </a:solidFill>
        </p:grpSpPr>
        <p:sp>
          <p:nvSpPr>
            <p:cNvPr id="19460" name="Oval 6"/>
            <p:cNvSpPr>
              <a:spLocks noChangeArrowheads="1"/>
            </p:cNvSpPr>
            <p:nvPr/>
          </p:nvSpPr>
          <p:spPr bwMode="auto">
            <a:xfrm>
              <a:off x="144" y="1776"/>
              <a:ext cx="5472" cy="2064"/>
            </a:xfrm>
            <a:prstGeom prst="ellipse">
              <a:avLst/>
            </a:prstGeom>
            <a:grpFill/>
            <a:ln w="38100">
              <a:solidFill>
                <a:srgbClr val="000000"/>
              </a:solidFill>
              <a:round/>
              <a:headEnd/>
              <a:tailEnd/>
            </a:ln>
          </p:spPr>
          <p:txBody>
            <a:bodyPr wrap="none" anchor="ctr"/>
            <a:lstStyle/>
            <a:p>
              <a:endParaRPr lang="en-US">
                <a:solidFill>
                  <a:prstClr val="black"/>
                </a:solidFill>
              </a:endParaRPr>
            </a:p>
          </p:txBody>
        </p:sp>
        <p:pic>
          <p:nvPicPr>
            <p:cNvPr id="1946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 y="2160"/>
              <a:ext cx="3888" cy="12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91144" name="Text Box 8"/>
            <p:cNvSpPr txBox="1">
              <a:spLocks noChangeArrowheads="1"/>
            </p:cNvSpPr>
            <p:nvPr/>
          </p:nvSpPr>
          <p:spPr bwMode="auto">
            <a:xfrm>
              <a:off x="1127" y="3987"/>
              <a:ext cx="3825" cy="500"/>
            </a:xfrm>
            <a:prstGeom prst="rect">
              <a:avLst/>
            </a:prstGeom>
            <a:noFill/>
            <a:ln w="9525">
              <a:noFill/>
              <a:miter lim="800000"/>
              <a:headEnd/>
              <a:tailEnd/>
            </a:ln>
            <a:effectLst/>
          </p:spPr>
          <p:txBody>
            <a:bodyPr wrap="square">
              <a:spAutoFit/>
            </a:bodyPr>
            <a:lstStyle/>
            <a:p>
              <a:pPr>
                <a:defRPr/>
              </a:pPr>
              <a:r>
                <a:rPr lang="en-US" sz="3600" dirty="0">
                  <a:solidFill>
                    <a:prstClr val="white"/>
                  </a:solidFill>
                  <a:effectLst>
                    <a:outerShdw blurRad="38100" dist="38100" dir="2700000" algn="tl">
                      <a:srgbClr val="000000"/>
                    </a:outerShdw>
                  </a:effectLst>
                  <a:latin typeface="Lucida Bright" panose="02040602050505020304" pitchFamily="18" charset="0"/>
                </a:rPr>
                <a:t>http://ipm.ifas.ufl.edu</a:t>
              </a:r>
            </a:p>
          </p:txBody>
        </p:sp>
      </p:grpSp>
      <p:sp>
        <p:nvSpPr>
          <p:cNvPr id="11" name="Text Box 2"/>
          <p:cNvSpPr txBox="1">
            <a:spLocks noChangeArrowheads="1"/>
          </p:cNvSpPr>
          <p:nvPr/>
        </p:nvSpPr>
        <p:spPr bwMode="auto">
          <a:xfrm>
            <a:off x="0" y="152400"/>
            <a:ext cx="9144000" cy="2616101"/>
          </a:xfrm>
          <a:prstGeom prst="rect">
            <a:avLst/>
          </a:prstGeom>
          <a:noFill/>
          <a:ln w="9525">
            <a:noFill/>
            <a:miter lim="800000"/>
            <a:headEnd/>
            <a:tailEnd/>
          </a:ln>
          <a:effectLst/>
        </p:spPr>
        <p:txBody>
          <a:bodyPr>
            <a:spAutoFit/>
          </a:bodyPr>
          <a:lstStyle/>
          <a:p>
            <a:pPr algn="ctr">
              <a:spcBef>
                <a:spcPct val="50000"/>
              </a:spcBef>
              <a:defRPr/>
            </a:pPr>
            <a:r>
              <a:rPr lang="en-US" sz="3200" b="1" i="1" dirty="0">
                <a:solidFill>
                  <a:srgbClr val="66FF33"/>
                </a:solidFill>
                <a:effectLst>
                  <a:outerShdw blurRad="38100" dist="38100" dir="2700000" algn="tl">
                    <a:srgbClr val="000000"/>
                  </a:outerShdw>
                </a:effectLst>
                <a:latin typeface="Lucida Bright" panose="02040602050505020304" pitchFamily="18" charset="0"/>
                <a:cs typeface="Times New Roman" pitchFamily="18" charset="0"/>
              </a:rPr>
              <a:t>IPM Florida </a:t>
            </a:r>
            <a:r>
              <a:rPr lang="en-US" sz="3200" dirty="0">
                <a:solidFill>
                  <a:prstClr val="white"/>
                </a:solidFill>
                <a:effectLst>
                  <a:outerShdw blurRad="38100" dist="38100" dir="2700000" algn="tl">
                    <a:srgbClr val="000000">
                      <a:alpha val="43137"/>
                    </a:srgbClr>
                  </a:outerShdw>
                </a:effectLst>
                <a:latin typeface="Lucida Bright" panose="02040602050505020304" pitchFamily="18" charset="0"/>
                <a:cs typeface="Times New Roman" pitchFamily="18" charset="0"/>
              </a:rPr>
              <a:t>provides statewide, interdisciplinary and inter-unit coordination and assistance for UF/IFAS integrated pest management research Extension and education faculty</a:t>
            </a:r>
            <a:r>
              <a:rPr lang="en-US" sz="3600" dirty="0">
                <a:solidFill>
                  <a:prstClr val="white"/>
                </a:solidFill>
                <a:effectLst>
                  <a:outerShdw blurRad="38100" dist="38100" dir="2700000" algn="tl">
                    <a:srgbClr val="000000">
                      <a:alpha val="43137"/>
                    </a:srgbClr>
                  </a:outerShdw>
                </a:effectLst>
                <a:latin typeface="Lucida Bright" panose="02040602050505020304" pitchFamily="18" charset="0"/>
                <a:cs typeface="Times New Roman" pitchFamily="18" charset="0"/>
              </a:rPr>
              <a:t> </a:t>
            </a:r>
          </a:p>
        </p:txBody>
      </p:sp>
    </p:spTree>
    <p:extLst>
      <p:ext uri="{BB962C8B-B14F-4D97-AF65-F5344CB8AC3E}">
        <p14:creationId xmlns:p14="http://schemas.microsoft.com/office/powerpoint/2010/main" val="383562531"/>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724406454"/>
              </p:ext>
            </p:extLst>
          </p:nvPr>
        </p:nvGraphicFramePr>
        <p:xfrm>
          <a:off x="762000" y="524642"/>
          <a:ext cx="7642252" cy="5876158"/>
        </p:xfrm>
        <a:graphic>
          <a:graphicData uri="http://schemas.openxmlformats.org/presentationml/2006/ole">
            <mc:AlternateContent xmlns:mc="http://schemas.openxmlformats.org/markup-compatibility/2006">
              <mc:Choice xmlns:v="urn:schemas-microsoft-com:vml" Requires="v">
                <p:oleObj spid="_x0000_s9221" name="Chart" r:id="rId3" imgW="2971800" imgH="2286000" progId="QuattroPro.Chart.7">
                  <p:embed/>
                </p:oleObj>
              </mc:Choice>
              <mc:Fallback>
                <p:oleObj name="Chart" r:id="rId3" imgW="2971800" imgH="2286000" progId="QuattroPro.Char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24642"/>
                        <a:ext cx="7642252" cy="5876158"/>
                      </a:xfrm>
                      <a:prstGeom prst="rect">
                        <a:avLst/>
                      </a:prstGeom>
                      <a:noFill/>
                      <a:ln w="19050">
                        <a:solidFill>
                          <a:schemeClr val="tx1"/>
                        </a:solidFill>
                      </a:ln>
                    </p:spPr>
                  </p:pic>
                </p:oleObj>
              </mc:Fallback>
            </mc:AlternateContent>
          </a:graphicData>
        </a:graphic>
      </p:graphicFrame>
    </p:spTree>
    <p:extLst>
      <p:ext uri="{BB962C8B-B14F-4D97-AF65-F5344CB8AC3E}">
        <p14:creationId xmlns:p14="http://schemas.microsoft.com/office/powerpoint/2010/main" val="37237744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1" y="6059271"/>
            <a:ext cx="760141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white"/>
                </a:solidFill>
                <a:effectLst>
                  <a:outerShdw blurRad="38100" dist="38100" dir="2700000" algn="tl">
                    <a:srgbClr val="000000">
                      <a:alpha val="43137"/>
                    </a:srgbClr>
                  </a:outerShdw>
                </a:effectLst>
                <a:latin typeface="Lucida Bright" panose="02040602050505020304" pitchFamily="18" charset="0"/>
              </a:rPr>
              <a:t>Records 1970-1989 Frank, &amp; McCoy 1992 </a:t>
            </a:r>
            <a:endParaRPr lang="en-US" dirty="0">
              <a:solidFill>
                <a:prstClr val="white"/>
              </a:solidFill>
              <a:effectLst>
                <a:outerShdw blurRad="38100" dist="38100" dir="2700000" algn="tl">
                  <a:srgbClr val="000000">
                    <a:alpha val="43137"/>
                  </a:srgbClr>
                </a:outerShdw>
              </a:effectLst>
              <a:latin typeface="Lucida Bright" panose="02040602050505020304" pitchFamily="18" charset="0"/>
            </a:endParaRPr>
          </a:p>
          <a:p>
            <a:r>
              <a:rPr lang="en-US" dirty="0">
                <a:solidFill>
                  <a:prstClr val="white"/>
                </a:solidFill>
                <a:effectLst>
                  <a:outerShdw blurRad="38100" dist="38100" dir="2700000" algn="tl">
                    <a:srgbClr val="000000">
                      <a:alpha val="43137"/>
                    </a:srgbClr>
                  </a:outerShdw>
                </a:effectLst>
                <a:latin typeface="Lucida Bright" panose="02040602050505020304" pitchFamily="18" charset="0"/>
              </a:rPr>
              <a:t>Records </a:t>
            </a:r>
            <a:r>
              <a:rPr lang="en-US" dirty="0" smtClean="0">
                <a:solidFill>
                  <a:prstClr val="white"/>
                </a:solidFill>
                <a:effectLst>
                  <a:outerShdw blurRad="38100" dist="38100" dir="2700000" algn="tl">
                    <a:srgbClr val="000000">
                      <a:alpha val="43137"/>
                    </a:srgbClr>
                  </a:outerShdw>
                </a:effectLst>
                <a:latin typeface="Lucida Bright" panose="02040602050505020304" pitchFamily="18" charset="0"/>
              </a:rPr>
              <a:t>1990-2015 FDACS-DPI </a:t>
            </a:r>
            <a:r>
              <a:rPr lang="en-US" dirty="0">
                <a:solidFill>
                  <a:prstClr val="white"/>
                </a:solidFill>
                <a:effectLst>
                  <a:outerShdw blurRad="38100" dist="38100" dir="2700000" algn="tl">
                    <a:srgbClr val="000000">
                      <a:alpha val="43137"/>
                    </a:srgbClr>
                  </a:outerShdw>
                </a:effectLst>
                <a:latin typeface="Lucida Bright" panose="02040602050505020304" pitchFamily="18" charset="0"/>
              </a:rPr>
              <a:t>sample submission </a:t>
            </a:r>
            <a:r>
              <a:rPr lang="en-US" dirty="0" smtClean="0">
                <a:solidFill>
                  <a:prstClr val="white"/>
                </a:solidFill>
                <a:effectLst>
                  <a:outerShdw blurRad="38100" dist="38100" dir="2700000" algn="tl">
                    <a:srgbClr val="000000">
                      <a:alpha val="43137"/>
                    </a:srgbClr>
                  </a:outerShdw>
                </a:effectLst>
                <a:latin typeface="Lucida Bright" panose="02040602050505020304" pitchFamily="18" charset="0"/>
              </a:rPr>
              <a:t>database </a:t>
            </a:r>
            <a:endParaRPr lang="en-US" dirty="0">
              <a:solidFill>
                <a:prstClr val="white"/>
              </a:solidFill>
              <a:effectLst>
                <a:outerShdw blurRad="38100" dist="38100" dir="2700000" algn="tl">
                  <a:srgbClr val="000000">
                    <a:alpha val="43137"/>
                  </a:srgbClr>
                </a:outerShdw>
              </a:effectLst>
              <a:latin typeface="Lucida Bright" panose="02040602050505020304"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981593296"/>
              </p:ext>
            </p:extLst>
          </p:nvPr>
        </p:nvGraphicFramePr>
        <p:xfrm>
          <a:off x="1047348" y="381000"/>
          <a:ext cx="7029852" cy="5600301"/>
        </p:xfrm>
        <a:graphic>
          <a:graphicData uri="http://schemas.openxmlformats.org/presentationml/2006/ole">
            <mc:AlternateContent xmlns:mc="http://schemas.openxmlformats.org/markup-compatibility/2006">
              <mc:Choice xmlns:v="urn:schemas-microsoft-com:vml" Requires="v">
                <p:oleObj spid="_x0000_s10245" name="Chart" r:id="rId3" imgW="4543560" imgH="3619440" progId="QuattroPro.Chart.7">
                  <p:embed/>
                </p:oleObj>
              </mc:Choice>
              <mc:Fallback>
                <p:oleObj name="Chart" r:id="rId3" imgW="4543560" imgH="3619440" progId="QuattroPro.Char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348" y="381000"/>
                        <a:ext cx="7029852" cy="5600301"/>
                      </a:xfrm>
                      <a:prstGeom prst="rect">
                        <a:avLst/>
                      </a:prstGeom>
                      <a:noFill/>
                      <a:ln w="19050">
                        <a:solidFill>
                          <a:schemeClr val="tx1"/>
                        </a:solidFill>
                      </a:ln>
                    </p:spPr>
                  </p:pic>
                </p:oleObj>
              </mc:Fallback>
            </mc:AlternateContent>
          </a:graphicData>
        </a:graphic>
      </p:graphicFrame>
    </p:spTree>
    <p:extLst>
      <p:ext uri="{BB962C8B-B14F-4D97-AF65-F5344CB8AC3E}">
        <p14:creationId xmlns:p14="http://schemas.microsoft.com/office/powerpoint/2010/main" val="1391176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1586" y="6017943"/>
            <a:ext cx="760141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white"/>
                </a:solidFill>
                <a:effectLst>
                  <a:outerShdw blurRad="38100" dist="38100" dir="2700000" algn="tl">
                    <a:srgbClr val="000000">
                      <a:alpha val="43137"/>
                    </a:srgbClr>
                  </a:outerShdw>
                </a:effectLst>
                <a:latin typeface="Lucida Bright" panose="02040602050505020304" pitchFamily="18" charset="0"/>
              </a:rPr>
              <a:t>Records 1970-1989 Frank, &amp; McCoy 1992 </a:t>
            </a:r>
            <a:endParaRPr lang="en-US" dirty="0">
              <a:solidFill>
                <a:prstClr val="white"/>
              </a:solidFill>
              <a:effectLst>
                <a:outerShdw blurRad="38100" dist="38100" dir="2700000" algn="tl">
                  <a:srgbClr val="000000">
                    <a:alpha val="43137"/>
                  </a:srgbClr>
                </a:outerShdw>
              </a:effectLst>
              <a:latin typeface="Lucida Bright" panose="02040602050505020304" pitchFamily="18" charset="0"/>
            </a:endParaRPr>
          </a:p>
          <a:p>
            <a:r>
              <a:rPr lang="en-US" dirty="0">
                <a:solidFill>
                  <a:prstClr val="white"/>
                </a:solidFill>
                <a:effectLst>
                  <a:outerShdw blurRad="38100" dist="38100" dir="2700000" algn="tl">
                    <a:srgbClr val="000000">
                      <a:alpha val="43137"/>
                    </a:srgbClr>
                  </a:outerShdw>
                </a:effectLst>
                <a:latin typeface="Lucida Bright" panose="02040602050505020304" pitchFamily="18" charset="0"/>
              </a:rPr>
              <a:t>Records </a:t>
            </a:r>
            <a:r>
              <a:rPr lang="en-US" dirty="0" smtClean="0">
                <a:solidFill>
                  <a:prstClr val="white"/>
                </a:solidFill>
                <a:effectLst>
                  <a:outerShdw blurRad="38100" dist="38100" dir="2700000" algn="tl">
                    <a:srgbClr val="000000">
                      <a:alpha val="43137"/>
                    </a:srgbClr>
                  </a:outerShdw>
                </a:effectLst>
                <a:latin typeface="Lucida Bright" panose="02040602050505020304" pitchFamily="18" charset="0"/>
              </a:rPr>
              <a:t>1990-2015 FDACS-DPI </a:t>
            </a:r>
            <a:r>
              <a:rPr lang="en-US" dirty="0">
                <a:solidFill>
                  <a:prstClr val="white"/>
                </a:solidFill>
                <a:effectLst>
                  <a:outerShdw blurRad="38100" dist="38100" dir="2700000" algn="tl">
                    <a:srgbClr val="000000">
                      <a:alpha val="43137"/>
                    </a:srgbClr>
                  </a:outerShdw>
                </a:effectLst>
                <a:latin typeface="Lucida Bright" panose="02040602050505020304" pitchFamily="18" charset="0"/>
              </a:rPr>
              <a:t>sample submission </a:t>
            </a:r>
            <a:r>
              <a:rPr lang="en-US" dirty="0" smtClean="0">
                <a:solidFill>
                  <a:prstClr val="white"/>
                </a:solidFill>
                <a:effectLst>
                  <a:outerShdw blurRad="38100" dist="38100" dir="2700000" algn="tl">
                    <a:srgbClr val="000000">
                      <a:alpha val="43137"/>
                    </a:srgbClr>
                  </a:outerShdw>
                </a:effectLst>
                <a:latin typeface="Lucida Bright" panose="02040602050505020304" pitchFamily="18" charset="0"/>
              </a:rPr>
              <a:t>database </a:t>
            </a:r>
            <a:endParaRPr lang="en-US" dirty="0">
              <a:solidFill>
                <a:prstClr val="white"/>
              </a:solidFill>
              <a:effectLst>
                <a:outerShdw blurRad="38100" dist="38100" dir="2700000" algn="tl">
                  <a:srgbClr val="000000">
                    <a:alpha val="43137"/>
                  </a:srgbClr>
                </a:outerShdw>
              </a:effectLst>
              <a:latin typeface="Lucida Bright" panose="02040602050505020304"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97695478"/>
              </p:ext>
            </p:extLst>
          </p:nvPr>
        </p:nvGraphicFramePr>
        <p:xfrm>
          <a:off x="914400" y="381000"/>
          <a:ext cx="7446145" cy="5410200"/>
        </p:xfrm>
        <a:graphic>
          <a:graphicData uri="http://schemas.openxmlformats.org/presentationml/2006/ole">
            <mc:AlternateContent xmlns:mc="http://schemas.openxmlformats.org/markup-compatibility/2006">
              <mc:Choice xmlns:v="urn:schemas-microsoft-com:vml" Requires="v">
                <p:oleObj spid="_x0000_s11269" name="Chart" r:id="rId3" imgW="4981680" imgH="3619440" progId="QuattroPro.Chart.7">
                  <p:embed/>
                </p:oleObj>
              </mc:Choice>
              <mc:Fallback>
                <p:oleObj name="Chart" r:id="rId3" imgW="4981680" imgH="3619440" progId="QuattroPro.Char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81000"/>
                        <a:ext cx="7446145" cy="5410200"/>
                      </a:xfrm>
                      <a:prstGeom prst="rect">
                        <a:avLst/>
                      </a:prstGeom>
                      <a:noFill/>
                      <a:ln w="19050">
                        <a:solidFill>
                          <a:schemeClr val="tx1"/>
                        </a:solidFill>
                      </a:ln>
                    </p:spPr>
                  </p:pic>
                </p:oleObj>
              </mc:Fallback>
            </mc:AlternateContent>
          </a:graphicData>
        </a:graphic>
      </p:graphicFrame>
    </p:spTree>
    <p:extLst>
      <p:ext uri="{BB962C8B-B14F-4D97-AF65-F5344CB8AC3E}">
        <p14:creationId xmlns:p14="http://schemas.microsoft.com/office/powerpoint/2010/main" val="10161563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0525" y="244598"/>
            <a:ext cx="3190494" cy="2715534"/>
            <a:chOff x="390525" y="244598"/>
            <a:chExt cx="3190494" cy="2715534"/>
          </a:xfrm>
        </p:grpSpPr>
        <p:pic>
          <p:nvPicPr>
            <p:cNvPr id="4101"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90525" y="244598"/>
              <a:ext cx="3190494" cy="2715534"/>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209800" y="2526268"/>
              <a:ext cx="1219200" cy="369332"/>
            </a:xfrm>
            <a:prstGeom prst="rect">
              <a:avLst/>
            </a:prstGeom>
            <a:noFill/>
          </p:spPr>
          <p:txBody>
            <a:bodyPr wrap="square" rtlCol="0">
              <a:spAutoFit/>
            </a:bodyPr>
            <a:lstStyle/>
            <a:p>
              <a:r>
                <a:rPr lang="en-US" dirty="0" smtClean="0">
                  <a:solidFill>
                    <a:prstClr val="white"/>
                  </a:solidFill>
                </a:rPr>
                <a:t>David Riley</a:t>
              </a:r>
              <a:endParaRPr lang="en-US" dirty="0">
                <a:solidFill>
                  <a:prstClr val="white"/>
                </a:solidFill>
              </a:endParaRPr>
            </a:p>
          </p:txBody>
        </p:sp>
      </p:grpSp>
      <p:grpSp>
        <p:nvGrpSpPr>
          <p:cNvPr id="9" name="Group 8"/>
          <p:cNvGrpSpPr/>
          <p:nvPr/>
        </p:nvGrpSpPr>
        <p:grpSpPr>
          <a:xfrm>
            <a:off x="205901" y="3525340"/>
            <a:ext cx="2715717" cy="2778817"/>
            <a:chOff x="205901" y="3525338"/>
            <a:chExt cx="2715717" cy="2778817"/>
          </a:xfrm>
        </p:grpSpPr>
        <p:pic>
          <p:nvPicPr>
            <p:cNvPr id="4103"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5901" y="3525338"/>
              <a:ext cx="2715717" cy="2778817"/>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04800" y="5872117"/>
              <a:ext cx="1676400" cy="369332"/>
            </a:xfrm>
            <a:prstGeom prst="rect">
              <a:avLst/>
            </a:prstGeom>
            <a:noFill/>
          </p:spPr>
          <p:txBody>
            <a:bodyPr wrap="square" rtlCol="0">
              <a:spAutoFit/>
            </a:bodyPr>
            <a:lstStyle/>
            <a:p>
              <a:r>
                <a:rPr lang="en-US" dirty="0" smtClean="0">
                  <a:solidFill>
                    <a:prstClr val="white"/>
                  </a:solidFill>
                </a:rPr>
                <a:t>Lance Osborne</a:t>
              </a:r>
              <a:endParaRPr lang="en-US" dirty="0">
                <a:solidFill>
                  <a:prstClr val="white"/>
                </a:solidFill>
              </a:endParaRPr>
            </a:p>
          </p:txBody>
        </p:sp>
      </p:grpSp>
      <p:grpSp>
        <p:nvGrpSpPr>
          <p:cNvPr id="10" name="Group 9"/>
          <p:cNvGrpSpPr/>
          <p:nvPr/>
        </p:nvGrpSpPr>
        <p:grpSpPr>
          <a:xfrm>
            <a:off x="5299981" y="3643893"/>
            <a:ext cx="3581400" cy="2458871"/>
            <a:chOff x="5299981" y="3643891"/>
            <a:chExt cx="3581400" cy="2458871"/>
          </a:xfrm>
        </p:grpSpPr>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9981" y="3643891"/>
              <a:ext cx="3581400" cy="2458871"/>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7593267" y="5687451"/>
              <a:ext cx="1160022" cy="369332"/>
            </a:xfrm>
            <a:prstGeom prst="rect">
              <a:avLst/>
            </a:prstGeom>
            <a:noFill/>
          </p:spPr>
          <p:txBody>
            <a:bodyPr wrap="square" rtlCol="0">
              <a:spAutoFit/>
            </a:bodyPr>
            <a:lstStyle/>
            <a:p>
              <a:r>
                <a:rPr lang="en-US" dirty="0" smtClean="0">
                  <a:solidFill>
                    <a:prstClr val="black"/>
                  </a:solidFill>
                </a:rPr>
                <a:t>David Hall</a:t>
              </a:r>
              <a:endParaRPr lang="en-US" dirty="0">
                <a:solidFill>
                  <a:prstClr val="black"/>
                </a:solidFill>
              </a:endParaRPr>
            </a:p>
          </p:txBody>
        </p:sp>
      </p:grpSp>
      <p:grpSp>
        <p:nvGrpSpPr>
          <p:cNvPr id="11" name="Group 10"/>
          <p:cNvGrpSpPr/>
          <p:nvPr/>
        </p:nvGrpSpPr>
        <p:grpSpPr>
          <a:xfrm>
            <a:off x="2491668" y="2821974"/>
            <a:ext cx="3375732" cy="3774069"/>
            <a:chOff x="2491668" y="2821972"/>
            <a:chExt cx="3375732" cy="3774069"/>
          </a:xfrm>
        </p:grpSpPr>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1668" y="2821972"/>
              <a:ext cx="3375732" cy="3774069"/>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2503134" y="6226709"/>
              <a:ext cx="1459266" cy="369332"/>
            </a:xfrm>
            <a:prstGeom prst="rect">
              <a:avLst/>
            </a:prstGeom>
            <a:solidFill>
              <a:srgbClr val="E7EFF9"/>
            </a:solidFill>
          </p:spPr>
          <p:txBody>
            <a:bodyPr wrap="square" rtlCol="0">
              <a:spAutoFit/>
            </a:bodyPr>
            <a:lstStyle/>
            <a:p>
              <a:r>
                <a:rPr lang="en-US" dirty="0" smtClean="0">
                  <a:solidFill>
                    <a:prstClr val="black"/>
                  </a:solidFill>
                </a:rPr>
                <a:t>G. </a:t>
              </a:r>
              <a:r>
                <a:rPr lang="en-US" dirty="0" err="1" smtClean="0">
                  <a:solidFill>
                    <a:prstClr val="black"/>
                  </a:solidFill>
                </a:rPr>
                <a:t>Arakelian</a:t>
              </a:r>
              <a:endParaRPr lang="en-US" dirty="0">
                <a:solidFill>
                  <a:prstClr val="black"/>
                </a:solidFill>
              </a:endParaRPr>
            </a:p>
          </p:txBody>
        </p:sp>
      </p:grpSp>
      <p:grpSp>
        <p:nvGrpSpPr>
          <p:cNvPr id="8" name="Group 7"/>
          <p:cNvGrpSpPr/>
          <p:nvPr/>
        </p:nvGrpSpPr>
        <p:grpSpPr>
          <a:xfrm>
            <a:off x="4419601" y="257877"/>
            <a:ext cx="4351435" cy="2722065"/>
            <a:chOff x="4419600" y="257875"/>
            <a:chExt cx="4351435" cy="2722065"/>
          </a:xfrm>
        </p:grpSpPr>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257875"/>
              <a:ext cx="4351435" cy="2722065"/>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6858000" y="2590800"/>
              <a:ext cx="1895289" cy="369332"/>
            </a:xfrm>
            <a:prstGeom prst="rect">
              <a:avLst/>
            </a:prstGeom>
            <a:noFill/>
          </p:spPr>
          <p:txBody>
            <a:bodyPr wrap="square" rtlCol="0">
              <a:spAutoFit/>
            </a:bodyPr>
            <a:lstStyle/>
            <a:p>
              <a:r>
                <a:rPr lang="en-US" dirty="0" smtClean="0">
                  <a:solidFill>
                    <a:prstClr val="white"/>
                  </a:solidFill>
                </a:rPr>
                <a:t>Stephen </a:t>
              </a:r>
              <a:r>
                <a:rPr lang="en-US" dirty="0" err="1" smtClean="0">
                  <a:solidFill>
                    <a:prstClr val="white"/>
                  </a:solidFill>
                </a:rPr>
                <a:t>Ausmus</a:t>
              </a:r>
              <a:endParaRPr lang="en-US" dirty="0">
                <a:solidFill>
                  <a:prstClr val="white"/>
                </a:solidFill>
              </a:endParaRPr>
            </a:p>
          </p:txBody>
        </p:sp>
      </p:grpSp>
    </p:spTree>
    <p:extLst>
      <p:ext uri="{BB962C8B-B14F-4D97-AF65-F5344CB8AC3E}">
        <p14:creationId xmlns:p14="http://schemas.microsoft.com/office/powerpoint/2010/main" val="67873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 y="1143000"/>
            <a:ext cx="8206154" cy="5376924"/>
            <a:chOff x="457200" y="1002266"/>
            <a:chExt cx="8206154" cy="5376924"/>
          </a:xfrm>
        </p:grpSpPr>
        <p:sp>
          <p:nvSpPr>
            <p:cNvPr id="22530" name="Text Box 4"/>
            <p:cNvSpPr txBox="1">
              <a:spLocks noChangeArrowheads="1"/>
            </p:cNvSpPr>
            <p:nvPr/>
          </p:nvSpPr>
          <p:spPr bwMode="auto">
            <a:xfrm>
              <a:off x="5334000" y="1491715"/>
              <a:ext cx="2590800" cy="1480085"/>
            </a:xfrm>
            <a:prstGeom prst="rect">
              <a:avLst/>
            </a:prstGeom>
            <a:solidFill>
              <a:srgbClr val="010F91"/>
            </a:solidFill>
            <a:ln w="19050">
              <a:solidFill>
                <a:schemeClr val="bg1"/>
              </a:solidFill>
              <a:miter lim="800000"/>
              <a:headEnd/>
              <a:tailEnd/>
            </a:ln>
          </p:spPr>
          <p:txBody>
            <a:bodyPr wrap="square">
              <a:spAutoFit/>
            </a:bodyPr>
            <a:lstStyle/>
            <a:p>
              <a:pPr algn="ctr" eaLnBrk="0" fontAlgn="base" hangingPunct="0">
                <a:lnSpc>
                  <a:spcPct val="10000"/>
                </a:lnSpc>
                <a:spcBef>
                  <a:spcPct val="50000"/>
                </a:spcBef>
                <a:spcAft>
                  <a:spcPct val="0"/>
                </a:spcAft>
              </a:pPr>
              <a:endParaRPr lang="en-US" dirty="0" smtClean="0">
                <a:solidFill>
                  <a:srgbClr val="FFFFFF"/>
                </a:solidFill>
                <a:latin typeface="Lucida Bright" panose="02040602050505020304" pitchFamily="18" charset="0"/>
                <a:cs typeface="Arial" charset="0"/>
              </a:endParaRPr>
            </a:p>
            <a:p>
              <a:pPr algn="ctr" eaLnBrk="0" fontAlgn="base" hangingPunct="0">
                <a:lnSpc>
                  <a:spcPct val="60000"/>
                </a:lnSpc>
                <a:spcBef>
                  <a:spcPct val="50000"/>
                </a:spcBef>
                <a:spcAft>
                  <a:spcPct val="0"/>
                </a:spcAft>
              </a:pPr>
              <a:r>
                <a:rPr lang="en-US" dirty="0" smtClean="0">
                  <a:solidFill>
                    <a:srgbClr val="FFFFFF"/>
                  </a:solidFill>
                  <a:effectLst>
                    <a:outerShdw blurRad="38100" dist="38100" dir="2700000" algn="tl">
                      <a:srgbClr val="000000">
                        <a:alpha val="43137"/>
                      </a:srgbClr>
                    </a:outerShdw>
                  </a:effectLst>
                  <a:latin typeface="Lucida Bright" panose="02040602050505020304" pitchFamily="18" charset="0"/>
                  <a:cs typeface="Arial" charset="0"/>
                </a:rPr>
                <a:t>Resistant </a:t>
              </a:r>
              <a:r>
                <a:rPr lang="en-US" dirty="0">
                  <a:solidFill>
                    <a:srgbClr val="FFFFFF"/>
                  </a:solidFill>
                  <a:effectLst>
                    <a:outerShdw blurRad="38100" dist="38100" dir="2700000" algn="tl">
                      <a:srgbClr val="000000">
                        <a:alpha val="43137"/>
                      </a:srgbClr>
                    </a:outerShdw>
                  </a:effectLst>
                  <a:latin typeface="Lucida Bright" panose="02040602050505020304" pitchFamily="18" charset="0"/>
                  <a:cs typeface="Arial" charset="0"/>
                </a:rPr>
                <a:t>Crop</a:t>
              </a:r>
            </a:p>
            <a:p>
              <a:pPr algn="ctr" eaLnBrk="0" fontAlgn="base" hangingPunct="0">
                <a:lnSpc>
                  <a:spcPct val="60000"/>
                </a:lnSpc>
                <a:spcBef>
                  <a:spcPct val="50000"/>
                </a:spcBef>
                <a:spcAft>
                  <a:spcPct val="0"/>
                </a:spcAft>
                <a:buClr>
                  <a:srgbClr val="000099"/>
                </a:buClr>
              </a:pPr>
              <a:r>
                <a:rPr lang="en-US" dirty="0">
                  <a:solidFill>
                    <a:srgbClr val="FFFFFF"/>
                  </a:solidFill>
                  <a:effectLst>
                    <a:outerShdw blurRad="38100" dist="38100" dir="2700000" algn="tl">
                      <a:srgbClr val="000000">
                        <a:alpha val="43137"/>
                      </a:srgbClr>
                    </a:outerShdw>
                  </a:effectLst>
                  <a:latin typeface="Lucida Bright" panose="02040602050505020304" pitchFamily="18" charset="0"/>
                  <a:cs typeface="Arial" charset="0"/>
                </a:rPr>
                <a:t>Competitors</a:t>
              </a:r>
            </a:p>
            <a:p>
              <a:pPr algn="ctr" eaLnBrk="0" fontAlgn="base" hangingPunct="0">
                <a:lnSpc>
                  <a:spcPct val="60000"/>
                </a:lnSpc>
                <a:spcBef>
                  <a:spcPct val="50000"/>
                </a:spcBef>
                <a:spcAft>
                  <a:spcPct val="0"/>
                </a:spcAft>
                <a:buClr>
                  <a:srgbClr val="000099"/>
                </a:buClr>
              </a:pPr>
              <a:r>
                <a:rPr lang="en-US" dirty="0">
                  <a:solidFill>
                    <a:srgbClr val="FFFFFF"/>
                  </a:solidFill>
                  <a:effectLst>
                    <a:outerShdw blurRad="38100" dist="38100" dir="2700000" algn="tl">
                      <a:srgbClr val="000000">
                        <a:alpha val="43137"/>
                      </a:srgbClr>
                    </a:outerShdw>
                  </a:effectLst>
                  <a:latin typeface="Lucida Bright" panose="02040602050505020304" pitchFamily="18" charset="0"/>
                  <a:cs typeface="Arial" charset="0"/>
                </a:rPr>
                <a:t> Natural </a:t>
              </a:r>
              <a:r>
                <a:rPr lang="en-US" dirty="0" smtClean="0">
                  <a:solidFill>
                    <a:srgbClr val="FFFFFF"/>
                  </a:solidFill>
                  <a:effectLst>
                    <a:outerShdw blurRad="38100" dist="38100" dir="2700000" algn="tl">
                      <a:srgbClr val="000000">
                        <a:alpha val="43137"/>
                      </a:srgbClr>
                    </a:outerShdw>
                  </a:effectLst>
                  <a:latin typeface="Lucida Bright" panose="02040602050505020304" pitchFamily="18" charset="0"/>
                  <a:cs typeface="Arial" charset="0"/>
                </a:rPr>
                <a:t>Enemies</a:t>
              </a:r>
              <a:endParaRPr lang="en-US" dirty="0">
                <a:solidFill>
                  <a:srgbClr val="FFFFFF"/>
                </a:solidFill>
                <a:effectLst>
                  <a:outerShdw blurRad="38100" dist="38100" dir="2700000" algn="tl">
                    <a:srgbClr val="000000">
                      <a:alpha val="43137"/>
                    </a:srgbClr>
                  </a:outerShdw>
                </a:effectLst>
                <a:latin typeface="Lucida Bright" panose="02040602050505020304" pitchFamily="18" charset="0"/>
                <a:cs typeface="Arial" charset="0"/>
              </a:endParaRPr>
            </a:p>
            <a:p>
              <a:pPr algn="ctr" eaLnBrk="0" fontAlgn="base" hangingPunct="0">
                <a:lnSpc>
                  <a:spcPct val="60000"/>
                </a:lnSpc>
                <a:spcBef>
                  <a:spcPct val="50000"/>
                </a:spcBef>
                <a:spcAft>
                  <a:spcPct val="0"/>
                </a:spcAft>
                <a:buClr>
                  <a:srgbClr val="000099"/>
                </a:buClr>
              </a:pPr>
              <a:r>
                <a:rPr lang="en-US" dirty="0">
                  <a:solidFill>
                    <a:srgbClr val="FFFFFF"/>
                  </a:solidFill>
                  <a:effectLst>
                    <a:outerShdw blurRad="38100" dist="38100" dir="2700000" algn="tl">
                      <a:srgbClr val="000000">
                        <a:alpha val="43137"/>
                      </a:srgbClr>
                    </a:outerShdw>
                  </a:effectLst>
                  <a:latin typeface="Lucida Bright" panose="02040602050505020304" pitchFamily="18" charset="0"/>
                  <a:cs typeface="Arial" charset="0"/>
                </a:rPr>
                <a:t> Resistant </a:t>
              </a:r>
              <a:r>
                <a:rPr lang="en-US" dirty="0" smtClean="0">
                  <a:solidFill>
                    <a:srgbClr val="FFFFFF"/>
                  </a:solidFill>
                  <a:effectLst>
                    <a:outerShdw blurRad="38100" dist="38100" dir="2700000" algn="tl">
                      <a:srgbClr val="000000">
                        <a:alpha val="43137"/>
                      </a:srgbClr>
                    </a:outerShdw>
                  </a:effectLst>
                  <a:latin typeface="Lucida Bright" panose="02040602050505020304" pitchFamily="18" charset="0"/>
                  <a:cs typeface="Arial" charset="0"/>
                </a:rPr>
                <a:t>Varieties</a:t>
              </a:r>
            </a:p>
            <a:p>
              <a:pPr algn="ctr" eaLnBrk="0" fontAlgn="base" hangingPunct="0">
                <a:lnSpc>
                  <a:spcPct val="0"/>
                </a:lnSpc>
                <a:spcBef>
                  <a:spcPct val="50000"/>
                </a:spcBef>
                <a:spcAft>
                  <a:spcPct val="0"/>
                </a:spcAft>
                <a:buClr>
                  <a:srgbClr val="000099"/>
                </a:buClr>
              </a:pPr>
              <a:r>
                <a:rPr lang="en-US" dirty="0" smtClean="0">
                  <a:solidFill>
                    <a:srgbClr val="FFFFFF"/>
                  </a:solidFill>
                  <a:cs typeface="Arial" charset="0"/>
                </a:rPr>
                <a:t> </a:t>
              </a:r>
              <a:endParaRPr lang="en-US" dirty="0">
                <a:solidFill>
                  <a:srgbClr val="FFFFFF"/>
                </a:solidFill>
                <a:cs typeface="Arial" charset="0"/>
              </a:endParaRPr>
            </a:p>
          </p:txBody>
        </p:sp>
        <p:sp>
          <p:nvSpPr>
            <p:cNvPr id="22531" name="Text Box 5"/>
            <p:cNvSpPr txBox="1">
              <a:spLocks noChangeArrowheads="1"/>
            </p:cNvSpPr>
            <p:nvPr/>
          </p:nvSpPr>
          <p:spPr bwMode="auto">
            <a:xfrm>
              <a:off x="1295400" y="2983467"/>
              <a:ext cx="2209800" cy="369332"/>
            </a:xfrm>
            <a:prstGeom prst="rect">
              <a:avLst/>
            </a:prstGeom>
            <a:solidFill>
              <a:srgbClr val="010F91"/>
            </a:solidFill>
            <a:ln w="19050">
              <a:solidFill>
                <a:schemeClr val="bg1"/>
              </a:solidFill>
              <a:miter lim="800000"/>
              <a:headEnd/>
              <a:tailEnd/>
            </a:ln>
          </p:spPr>
          <p:txBody>
            <a:bodyPr wrap="square">
              <a:spAutoFit/>
            </a:bodyPr>
            <a:lstStyle/>
            <a:p>
              <a:pPr algn="ctr" eaLnBrk="0" fontAlgn="base" hangingPunct="0">
                <a:spcBef>
                  <a:spcPct val="50000"/>
                </a:spcBef>
                <a:spcAft>
                  <a:spcPct val="0"/>
                </a:spcAft>
              </a:pPr>
              <a:r>
                <a:rPr lang="en-US" dirty="0" smtClean="0">
                  <a:solidFill>
                    <a:srgbClr val="FFFFFF"/>
                  </a:solidFill>
                  <a:effectLst>
                    <a:outerShdw blurRad="38100" dist="38100" dir="2700000" algn="tl">
                      <a:srgbClr val="000000">
                        <a:alpha val="43137"/>
                      </a:srgbClr>
                    </a:outerShdw>
                  </a:effectLst>
                  <a:latin typeface="Lucida Bright" panose="02040602050505020304" pitchFamily="18" charset="0"/>
                  <a:cs typeface="Arial" charset="0"/>
                </a:rPr>
                <a:t>Vulnerable </a:t>
              </a:r>
              <a:r>
                <a:rPr lang="en-US" dirty="0">
                  <a:solidFill>
                    <a:srgbClr val="FFFFFF"/>
                  </a:solidFill>
                  <a:effectLst>
                    <a:outerShdw blurRad="38100" dist="38100" dir="2700000" algn="tl">
                      <a:srgbClr val="000000">
                        <a:alpha val="43137"/>
                      </a:srgbClr>
                    </a:outerShdw>
                  </a:effectLst>
                  <a:latin typeface="Lucida Bright" panose="02040602050505020304" pitchFamily="18" charset="0"/>
                  <a:cs typeface="Arial" charset="0"/>
                </a:rPr>
                <a:t>Crop</a:t>
              </a:r>
            </a:p>
          </p:txBody>
        </p:sp>
        <p:sp>
          <p:nvSpPr>
            <p:cNvPr id="22532" name="Text Box 6"/>
            <p:cNvSpPr txBox="1">
              <a:spLocks noChangeArrowheads="1"/>
            </p:cNvSpPr>
            <p:nvPr/>
          </p:nvSpPr>
          <p:spPr bwMode="auto">
            <a:xfrm>
              <a:off x="2285998" y="1002266"/>
              <a:ext cx="1981202" cy="369332"/>
            </a:xfrm>
            <a:prstGeom prst="rect">
              <a:avLst/>
            </a:prstGeom>
            <a:solidFill>
              <a:srgbClr val="010F91"/>
            </a:solidFill>
            <a:ln w="19050">
              <a:solidFill>
                <a:schemeClr val="bg1"/>
              </a:solidFill>
              <a:miter lim="800000"/>
              <a:headEnd/>
              <a:tailEnd/>
            </a:ln>
          </p:spPr>
          <p:txBody>
            <a:bodyPr wrap="square">
              <a:spAutoFit/>
            </a:bodyPr>
            <a:lstStyle/>
            <a:p>
              <a:pPr eaLnBrk="0" fontAlgn="base" hangingPunct="0">
                <a:spcBef>
                  <a:spcPct val="50000"/>
                </a:spcBef>
                <a:spcAft>
                  <a:spcPct val="0"/>
                </a:spcAft>
              </a:pPr>
              <a:r>
                <a:rPr lang="en-US" dirty="0">
                  <a:solidFill>
                    <a:srgbClr val="000099"/>
                  </a:solidFill>
                  <a:cs typeface="Arial" charset="0"/>
                </a:rPr>
                <a:t>  </a:t>
              </a:r>
              <a:r>
                <a:rPr lang="en-US" dirty="0" smtClean="0">
                  <a:solidFill>
                    <a:srgbClr val="000099"/>
                  </a:solidFill>
                  <a:cs typeface="Arial" charset="0"/>
                </a:rPr>
                <a:t>  </a:t>
              </a:r>
              <a:r>
                <a:rPr lang="en-US" dirty="0" smtClean="0">
                  <a:solidFill>
                    <a:srgbClr val="FFFFFF"/>
                  </a:solidFill>
                  <a:effectLst>
                    <a:outerShdw blurRad="38100" dist="38100" dir="2700000" algn="tl">
                      <a:srgbClr val="000000">
                        <a:alpha val="43137"/>
                      </a:srgbClr>
                    </a:outerShdw>
                  </a:effectLst>
                  <a:latin typeface="Lucida Bright" panose="02040602050505020304" pitchFamily="18" charset="0"/>
                  <a:cs typeface="Arial" charset="0"/>
                </a:rPr>
                <a:t>Invasive Pest</a:t>
              </a:r>
              <a:endParaRPr lang="en-US" dirty="0">
                <a:solidFill>
                  <a:srgbClr val="FFFFFF"/>
                </a:solidFill>
                <a:effectLst>
                  <a:outerShdw blurRad="38100" dist="38100" dir="2700000" algn="tl">
                    <a:srgbClr val="000000">
                      <a:alpha val="43137"/>
                    </a:srgbClr>
                  </a:outerShdw>
                </a:effectLst>
                <a:latin typeface="Lucida Bright" panose="02040602050505020304" pitchFamily="18" charset="0"/>
                <a:cs typeface="Arial" charset="0"/>
              </a:endParaRPr>
            </a:p>
          </p:txBody>
        </p:sp>
        <p:sp>
          <p:nvSpPr>
            <p:cNvPr id="22533" name="Line 7"/>
            <p:cNvSpPr>
              <a:spLocks noChangeShapeType="1"/>
            </p:cNvSpPr>
            <p:nvPr/>
          </p:nvSpPr>
          <p:spPr bwMode="auto">
            <a:xfrm flipH="1">
              <a:off x="2471534" y="1560293"/>
              <a:ext cx="652665" cy="1221670"/>
            </a:xfrm>
            <a:prstGeom prst="line">
              <a:avLst/>
            </a:prstGeom>
            <a:noFill/>
            <a:ln w="28575">
              <a:solidFill>
                <a:schemeClr val="bg1"/>
              </a:solidFill>
              <a:round/>
              <a:headEnd/>
              <a:tailEnd type="triangle" w="med" len="med"/>
            </a:ln>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endParaRPr>
            </a:p>
          </p:txBody>
        </p:sp>
        <p:sp>
          <p:nvSpPr>
            <p:cNvPr id="22534" name="Line 8"/>
            <p:cNvSpPr>
              <a:spLocks noChangeShapeType="1"/>
            </p:cNvSpPr>
            <p:nvPr/>
          </p:nvSpPr>
          <p:spPr bwMode="auto">
            <a:xfrm>
              <a:off x="3124200" y="1575019"/>
              <a:ext cx="1953370" cy="634781"/>
            </a:xfrm>
            <a:prstGeom prst="line">
              <a:avLst/>
            </a:prstGeom>
            <a:noFill/>
            <a:ln w="28575">
              <a:solidFill>
                <a:schemeClr val="bg1"/>
              </a:solidFill>
              <a:round/>
              <a:headEnd/>
              <a:tailEnd type="triangle" w="med" len="med"/>
            </a:ln>
          </p:spPr>
          <p:txBody>
            <a:bodyPr/>
            <a:lstStyle/>
            <a:p>
              <a:pPr eaLnBrk="0" fontAlgn="base" hangingPunct="0">
                <a:spcBef>
                  <a:spcPct val="0"/>
                </a:spcBef>
                <a:spcAft>
                  <a:spcPct val="0"/>
                </a:spcAft>
              </a:pPr>
              <a:endParaRPr lang="en-US">
                <a:solidFill>
                  <a:srgbClr val="FFFFFF"/>
                </a:solidFill>
              </a:endParaRPr>
            </a:p>
          </p:txBody>
        </p:sp>
        <p:sp>
          <p:nvSpPr>
            <p:cNvPr id="22535" name="Line 9"/>
            <p:cNvSpPr>
              <a:spLocks noChangeShapeType="1"/>
            </p:cNvSpPr>
            <p:nvPr/>
          </p:nvSpPr>
          <p:spPr bwMode="auto">
            <a:xfrm flipH="1">
              <a:off x="2388373" y="3517790"/>
              <a:ext cx="8688" cy="533399"/>
            </a:xfrm>
            <a:prstGeom prst="line">
              <a:avLst/>
            </a:prstGeom>
            <a:noFill/>
            <a:ln w="28575">
              <a:solidFill>
                <a:schemeClr val="bg1"/>
              </a:solidFill>
              <a:round/>
              <a:headEnd/>
              <a:tailEnd type="triangle" w="med" len="med"/>
            </a:ln>
          </p:spPr>
          <p:txBody>
            <a:bodyPr/>
            <a:lstStyle/>
            <a:p>
              <a:pPr eaLnBrk="0" fontAlgn="base" hangingPunct="0">
                <a:spcBef>
                  <a:spcPct val="0"/>
                </a:spcBef>
                <a:spcAft>
                  <a:spcPct val="0"/>
                </a:spcAft>
              </a:pPr>
              <a:endParaRPr lang="en-US">
                <a:solidFill>
                  <a:srgbClr val="FFFFFF"/>
                </a:solidFill>
                <a:effectLst>
                  <a:outerShdw blurRad="38100" dist="38100" dir="2700000" algn="tl">
                    <a:srgbClr val="000000">
                      <a:alpha val="43137"/>
                    </a:srgbClr>
                  </a:outerShdw>
                </a:effectLst>
              </a:endParaRPr>
            </a:p>
          </p:txBody>
        </p:sp>
        <p:sp>
          <p:nvSpPr>
            <p:cNvPr id="22536" name="Line 10"/>
            <p:cNvSpPr>
              <a:spLocks noChangeShapeType="1"/>
            </p:cNvSpPr>
            <p:nvPr/>
          </p:nvSpPr>
          <p:spPr bwMode="auto">
            <a:xfrm>
              <a:off x="6629400" y="3150040"/>
              <a:ext cx="0" cy="533401"/>
            </a:xfrm>
            <a:prstGeom prst="line">
              <a:avLst/>
            </a:prstGeom>
            <a:noFill/>
            <a:ln w="28575">
              <a:solidFill>
                <a:schemeClr val="bg1"/>
              </a:solidFill>
              <a:round/>
              <a:headEnd/>
              <a:tailEnd type="triangle" w="med" len="med"/>
            </a:ln>
          </p:spPr>
          <p:txBody>
            <a:bodyPr/>
            <a:lstStyle/>
            <a:p>
              <a:pPr eaLnBrk="0" fontAlgn="base" hangingPunct="0">
                <a:spcBef>
                  <a:spcPct val="0"/>
                </a:spcBef>
                <a:spcAft>
                  <a:spcPct val="0"/>
                </a:spcAft>
              </a:pPr>
              <a:endParaRPr lang="en-US">
                <a:solidFill>
                  <a:srgbClr val="FFFFFF"/>
                </a:solidFill>
              </a:endParaRPr>
            </a:p>
          </p:txBody>
        </p:sp>
        <p:sp>
          <p:nvSpPr>
            <p:cNvPr id="22537" name="Rectangle 11"/>
            <p:cNvSpPr>
              <a:spLocks noChangeArrowheads="1"/>
            </p:cNvSpPr>
            <p:nvPr/>
          </p:nvSpPr>
          <p:spPr bwMode="auto">
            <a:xfrm>
              <a:off x="4472354" y="3886200"/>
              <a:ext cx="4191000" cy="2492990"/>
            </a:xfrm>
            <a:prstGeom prst="rect">
              <a:avLst/>
            </a:prstGeom>
            <a:solidFill>
              <a:srgbClr val="010F91"/>
            </a:solidFill>
            <a:ln w="19050">
              <a:solidFill>
                <a:srgbClr val="FFFF00"/>
              </a:solidFill>
              <a:miter lim="800000"/>
              <a:headEnd/>
              <a:tailEnd/>
            </a:ln>
          </p:spPr>
          <p:txBody>
            <a:bodyPr wrap="square">
              <a:spAutoFit/>
            </a:bodyPr>
            <a:lstStyle/>
            <a:p>
              <a:pPr algn="ctr" eaLnBrk="0" fontAlgn="base" hangingPunct="0">
                <a:lnSpc>
                  <a:spcPct val="50000"/>
                </a:lnSpc>
                <a:spcBef>
                  <a:spcPct val="0"/>
                </a:spcBef>
                <a:spcAft>
                  <a:spcPct val="0"/>
                </a:spcAft>
              </a:pPr>
              <a:endParaRPr lang="en-US" dirty="0" smtClean="0">
                <a:solidFill>
                  <a:srgbClr val="FFFFFF"/>
                </a:solidFill>
                <a:latin typeface="Lucida Bright" panose="02040602050505020304" pitchFamily="18" charset="0"/>
                <a:cs typeface="Arial" charset="0"/>
              </a:endParaRPr>
            </a:p>
            <a:p>
              <a:pPr algn="ctr" eaLnBrk="0" fontAlgn="base" hangingPunct="0">
                <a:spcBef>
                  <a:spcPct val="0"/>
                </a:spcBef>
                <a:spcAft>
                  <a:spcPct val="0"/>
                </a:spcAft>
              </a:pPr>
              <a:r>
                <a:rPr lang="en-US" dirty="0" smtClean="0">
                  <a:solidFill>
                    <a:srgbClr val="FFFFFF"/>
                  </a:solidFill>
                  <a:effectLst>
                    <a:outerShdw blurRad="38100" dist="38100" dir="2700000" algn="tl">
                      <a:srgbClr val="000000">
                        <a:alpha val="43137"/>
                      </a:srgbClr>
                    </a:outerShdw>
                  </a:effectLst>
                  <a:latin typeface="Lucida Bright" panose="02040602050505020304" pitchFamily="18" charset="0"/>
                  <a:cs typeface="Arial" charset="0"/>
                </a:rPr>
                <a:t>IPM  </a:t>
              </a:r>
              <a:r>
                <a:rPr lang="en-US" dirty="0">
                  <a:solidFill>
                    <a:srgbClr val="FFFFFF"/>
                  </a:solidFill>
                  <a:effectLst>
                    <a:outerShdw blurRad="38100" dist="38100" dir="2700000" algn="tl">
                      <a:srgbClr val="000000">
                        <a:alpha val="43137"/>
                      </a:srgbClr>
                    </a:outerShdw>
                  </a:effectLst>
                  <a:latin typeface="Lucida Bright" panose="02040602050505020304" pitchFamily="18" charset="0"/>
                  <a:cs typeface="Arial" charset="0"/>
                </a:rPr>
                <a:t>Program</a:t>
              </a:r>
            </a:p>
            <a:p>
              <a:pPr algn="ctr" eaLnBrk="0" fontAlgn="base" hangingPunct="0">
                <a:lnSpc>
                  <a:spcPct val="50000"/>
                </a:lnSpc>
                <a:spcBef>
                  <a:spcPct val="0"/>
                </a:spcBef>
                <a:spcAft>
                  <a:spcPct val="0"/>
                </a:spcAft>
              </a:pPr>
              <a:endParaRPr lang="en-US" dirty="0">
                <a:solidFill>
                  <a:srgbClr val="000099"/>
                </a:solidFill>
                <a:effectLst>
                  <a:outerShdw blurRad="38100" dist="38100" dir="2700000" algn="tl">
                    <a:srgbClr val="000000">
                      <a:alpha val="43137"/>
                    </a:srgbClr>
                  </a:outerShdw>
                </a:effectLst>
                <a:latin typeface="Lucida Bright" panose="02040602050505020304" pitchFamily="18" charset="0"/>
                <a:cs typeface="Arial" charset="0"/>
              </a:endParaRPr>
            </a:p>
            <a:p>
              <a:pPr marL="320040" indent="-137160" eaLnBrk="0" fontAlgn="base" hangingPunct="0">
                <a:spcBef>
                  <a:spcPct val="0"/>
                </a:spcBef>
                <a:spcAft>
                  <a:spcPct val="0"/>
                </a:spcAft>
                <a:buClr>
                  <a:srgbClr val="FFFF00"/>
                </a:buClr>
                <a:buSzPct val="150000"/>
                <a:buFont typeface="Arial" panose="020B0604020202020204" pitchFamily="34" charset="0"/>
                <a:buChar char="•"/>
              </a:pPr>
              <a:r>
                <a:rPr lang="en-US" sz="2000" dirty="0">
                  <a:solidFill>
                    <a:srgbClr val="3333CC"/>
                  </a:solidFill>
                  <a:effectLst>
                    <a:outerShdw blurRad="38100" dist="38100" dir="2700000" algn="tl">
                      <a:srgbClr val="000000">
                        <a:alpha val="43137"/>
                      </a:srgbClr>
                    </a:outerShdw>
                  </a:effectLst>
                  <a:cs typeface="Arial" charset="0"/>
                </a:rPr>
                <a:t>    </a:t>
              </a:r>
              <a:r>
                <a:rPr lang="en-US" dirty="0">
                  <a:solidFill>
                    <a:prstClr val="white"/>
                  </a:solidFill>
                  <a:effectLst>
                    <a:outerShdw blurRad="38100" dist="38100" dir="2700000" algn="tl">
                      <a:srgbClr val="000000">
                        <a:alpha val="43137"/>
                      </a:srgbClr>
                    </a:outerShdw>
                  </a:effectLst>
                  <a:latin typeface="Lucida Bright" panose="02040602050505020304" pitchFamily="18" charset="0"/>
                  <a:cs typeface="Arial" charset="0"/>
                </a:rPr>
                <a:t>Cultural practices</a:t>
              </a:r>
            </a:p>
            <a:p>
              <a:pPr marL="320040" indent="-137160" eaLnBrk="0" fontAlgn="base" hangingPunct="0">
                <a:spcBef>
                  <a:spcPct val="0"/>
                </a:spcBef>
                <a:spcAft>
                  <a:spcPct val="0"/>
                </a:spcAft>
                <a:buClr>
                  <a:srgbClr val="FFFF00"/>
                </a:buClr>
                <a:buSzPct val="150000"/>
                <a:buFont typeface="Arial" panose="020B0604020202020204" pitchFamily="34" charset="0"/>
                <a:buChar char="•"/>
              </a:pPr>
              <a:r>
                <a:rPr lang="en-US" dirty="0">
                  <a:solidFill>
                    <a:prstClr val="white"/>
                  </a:solidFill>
                  <a:effectLst>
                    <a:outerShdw blurRad="38100" dist="38100" dir="2700000" algn="tl">
                      <a:srgbClr val="000000">
                        <a:alpha val="43137"/>
                      </a:srgbClr>
                    </a:outerShdw>
                  </a:effectLst>
                  <a:latin typeface="Lucida Bright" panose="02040602050505020304" pitchFamily="18" charset="0"/>
                  <a:cs typeface="Arial" charset="0"/>
                </a:rPr>
                <a:t>   Scouting, ID of pests &amp; NEs</a:t>
              </a:r>
            </a:p>
            <a:p>
              <a:pPr marL="320040" indent="-137160" eaLnBrk="0" fontAlgn="base" hangingPunct="0">
                <a:spcBef>
                  <a:spcPct val="0"/>
                </a:spcBef>
                <a:spcAft>
                  <a:spcPct val="0"/>
                </a:spcAft>
                <a:buClr>
                  <a:srgbClr val="FFFF00"/>
                </a:buClr>
                <a:buSzPct val="150000"/>
                <a:buFont typeface="Arial" panose="020B0604020202020204" pitchFamily="34" charset="0"/>
                <a:buChar char="•"/>
              </a:pPr>
              <a:r>
                <a:rPr lang="en-US" dirty="0">
                  <a:solidFill>
                    <a:prstClr val="white"/>
                  </a:solidFill>
                  <a:effectLst>
                    <a:outerShdw blurRad="38100" dist="38100" dir="2700000" algn="tl">
                      <a:srgbClr val="000000">
                        <a:alpha val="43137"/>
                      </a:srgbClr>
                    </a:outerShdw>
                  </a:effectLst>
                  <a:latin typeface="Lucida Bright" panose="02040602050505020304" pitchFamily="18" charset="0"/>
                  <a:cs typeface="Arial" charset="0"/>
                </a:rPr>
                <a:t>   Conservation of </a:t>
              </a:r>
              <a:r>
                <a:rPr lang="en-US" dirty="0" smtClean="0">
                  <a:solidFill>
                    <a:prstClr val="white"/>
                  </a:solidFill>
                  <a:effectLst>
                    <a:outerShdw blurRad="38100" dist="38100" dir="2700000" algn="tl">
                      <a:srgbClr val="000000">
                        <a:alpha val="43137"/>
                      </a:srgbClr>
                    </a:outerShdw>
                  </a:effectLst>
                  <a:latin typeface="Lucida Bright" panose="02040602050505020304" pitchFamily="18" charset="0"/>
                  <a:cs typeface="Arial" charset="0"/>
                </a:rPr>
                <a:t>comp</a:t>
              </a:r>
              <a:r>
                <a:rPr lang="en-US" dirty="0">
                  <a:solidFill>
                    <a:prstClr val="white"/>
                  </a:solidFill>
                  <a:effectLst>
                    <a:outerShdw blurRad="38100" dist="38100" dir="2700000" algn="tl">
                      <a:srgbClr val="000000">
                        <a:alpha val="43137"/>
                      </a:srgbClr>
                    </a:outerShdw>
                  </a:effectLst>
                  <a:latin typeface="Lucida Bright" panose="02040602050505020304" pitchFamily="18" charset="0"/>
                  <a:cs typeface="Arial" charset="0"/>
                </a:rPr>
                <a:t>. &amp; NEs</a:t>
              </a:r>
            </a:p>
            <a:p>
              <a:pPr marL="320040" indent="-137160" eaLnBrk="0" fontAlgn="base" hangingPunct="0">
                <a:spcBef>
                  <a:spcPct val="0"/>
                </a:spcBef>
                <a:spcAft>
                  <a:spcPct val="0"/>
                </a:spcAft>
                <a:buClr>
                  <a:srgbClr val="FFFF00"/>
                </a:buClr>
                <a:buSzPct val="150000"/>
                <a:buFont typeface="Arial" panose="020B0604020202020204" pitchFamily="34" charset="0"/>
                <a:buChar char="•"/>
              </a:pPr>
              <a:r>
                <a:rPr lang="en-US" dirty="0">
                  <a:solidFill>
                    <a:prstClr val="white"/>
                  </a:solidFill>
                  <a:effectLst>
                    <a:outerShdw blurRad="38100" dist="38100" dir="2700000" algn="tl">
                      <a:srgbClr val="000000">
                        <a:alpha val="43137"/>
                      </a:srgbClr>
                    </a:outerShdw>
                  </a:effectLst>
                  <a:latin typeface="Lucida Bright" panose="02040602050505020304" pitchFamily="18" charset="0"/>
                  <a:cs typeface="Arial" charset="0"/>
                </a:rPr>
                <a:t>   Augmentation of NEs</a:t>
              </a:r>
            </a:p>
            <a:p>
              <a:pPr marL="320040" indent="-137160" eaLnBrk="0" fontAlgn="base" hangingPunct="0">
                <a:spcBef>
                  <a:spcPct val="0"/>
                </a:spcBef>
                <a:spcAft>
                  <a:spcPct val="0"/>
                </a:spcAft>
                <a:buClr>
                  <a:srgbClr val="FFFF00"/>
                </a:buClr>
                <a:buSzPct val="150000"/>
                <a:buFont typeface="Arial" panose="020B0604020202020204" pitchFamily="34" charset="0"/>
                <a:buChar char="•"/>
              </a:pPr>
              <a:r>
                <a:rPr lang="en-US" dirty="0">
                  <a:solidFill>
                    <a:prstClr val="white"/>
                  </a:solidFill>
                  <a:effectLst>
                    <a:outerShdw blurRad="38100" dist="38100" dir="2700000" algn="tl">
                      <a:srgbClr val="000000">
                        <a:alpha val="43137"/>
                      </a:srgbClr>
                    </a:outerShdw>
                  </a:effectLst>
                  <a:latin typeface="Lucida Bright" panose="02040602050505020304" pitchFamily="18" charset="0"/>
                  <a:cs typeface="Arial" charset="0"/>
                </a:rPr>
                <a:t>   Reduced-risk </a:t>
              </a:r>
              <a:r>
                <a:rPr lang="en-US" dirty="0" smtClean="0">
                  <a:solidFill>
                    <a:prstClr val="white"/>
                  </a:solidFill>
                  <a:effectLst>
                    <a:outerShdw blurRad="38100" dist="38100" dir="2700000" algn="tl">
                      <a:srgbClr val="000000">
                        <a:alpha val="43137"/>
                      </a:srgbClr>
                    </a:outerShdw>
                  </a:effectLst>
                  <a:latin typeface="Lucida Bright" panose="02040602050505020304" pitchFamily="18" charset="0"/>
                  <a:cs typeface="Arial" charset="0"/>
                </a:rPr>
                <a:t>insecticides</a:t>
              </a:r>
              <a:endParaRPr lang="en-US" dirty="0">
                <a:solidFill>
                  <a:prstClr val="white"/>
                </a:solidFill>
                <a:effectLst>
                  <a:outerShdw blurRad="38100" dist="38100" dir="2700000" algn="tl">
                    <a:srgbClr val="000000">
                      <a:alpha val="43137"/>
                    </a:srgbClr>
                  </a:outerShdw>
                </a:effectLst>
                <a:latin typeface="Lucida Bright" panose="02040602050505020304" pitchFamily="18" charset="0"/>
                <a:cs typeface="Arial" charset="0"/>
              </a:endParaRPr>
            </a:p>
            <a:p>
              <a:pPr marL="320040" indent="-137160" eaLnBrk="0" fontAlgn="base" hangingPunct="0">
                <a:spcBef>
                  <a:spcPct val="0"/>
                </a:spcBef>
                <a:spcAft>
                  <a:spcPct val="0"/>
                </a:spcAft>
                <a:buClr>
                  <a:srgbClr val="FFFF00"/>
                </a:buClr>
                <a:buSzPct val="150000"/>
                <a:buFont typeface="Arial" panose="020B0604020202020204" pitchFamily="34" charset="0"/>
                <a:buChar char="•"/>
              </a:pPr>
              <a:r>
                <a:rPr lang="en-US" dirty="0">
                  <a:solidFill>
                    <a:prstClr val="white"/>
                  </a:solidFill>
                  <a:effectLst>
                    <a:outerShdw blurRad="38100" dist="38100" dir="2700000" algn="tl">
                      <a:srgbClr val="000000">
                        <a:alpha val="43137"/>
                      </a:srgbClr>
                    </a:outerShdw>
                  </a:effectLst>
                  <a:latin typeface="Lucida Bright" panose="02040602050505020304" pitchFamily="18" charset="0"/>
                  <a:cs typeface="Arial" charset="0"/>
                </a:rPr>
                <a:t>   Resistance management </a:t>
              </a:r>
              <a:endParaRPr lang="en-US" sz="2000" dirty="0">
                <a:solidFill>
                  <a:srgbClr val="3333CC"/>
                </a:solidFill>
                <a:effectLst>
                  <a:outerShdw blurRad="38100" dist="38100" dir="2700000" algn="tl">
                    <a:srgbClr val="000000">
                      <a:alpha val="43137"/>
                    </a:srgbClr>
                  </a:outerShdw>
                </a:effectLst>
                <a:latin typeface="Lucida Bright" panose="02040602050505020304" pitchFamily="18" charset="0"/>
                <a:cs typeface="Arial" charset="0"/>
              </a:endParaRPr>
            </a:p>
            <a:p>
              <a:pPr eaLnBrk="0" fontAlgn="base" hangingPunct="0">
                <a:lnSpc>
                  <a:spcPct val="50000"/>
                </a:lnSpc>
                <a:spcBef>
                  <a:spcPct val="0"/>
                </a:spcBef>
                <a:spcAft>
                  <a:spcPct val="0"/>
                </a:spcAft>
              </a:pPr>
              <a:endParaRPr lang="en-US" sz="2000" dirty="0">
                <a:solidFill>
                  <a:srgbClr val="FFFFFF"/>
                </a:solidFill>
                <a:latin typeface="Lucida Bright" panose="02040602050505020304" pitchFamily="18" charset="0"/>
              </a:endParaRPr>
            </a:p>
          </p:txBody>
        </p:sp>
        <p:sp>
          <p:nvSpPr>
            <p:cNvPr id="22538" name="Text Box 12"/>
            <p:cNvSpPr txBox="1">
              <a:spLocks noChangeArrowheads="1"/>
            </p:cNvSpPr>
            <p:nvPr/>
          </p:nvSpPr>
          <p:spPr bwMode="auto">
            <a:xfrm>
              <a:off x="457200" y="4217075"/>
              <a:ext cx="3674976" cy="1892826"/>
            </a:xfrm>
            <a:prstGeom prst="rect">
              <a:avLst/>
            </a:prstGeom>
            <a:solidFill>
              <a:srgbClr val="010F91"/>
            </a:solidFill>
            <a:ln w="19050">
              <a:solidFill>
                <a:srgbClr val="FFFF00"/>
              </a:solidFill>
              <a:miter lim="800000"/>
              <a:headEnd/>
              <a:tailEnd/>
            </a:ln>
          </p:spPr>
          <p:txBody>
            <a:bodyPr wrap="square">
              <a:spAutoFit/>
            </a:bodyPr>
            <a:lstStyle/>
            <a:p>
              <a:pPr algn="ctr" eaLnBrk="0" fontAlgn="base" hangingPunct="0">
                <a:lnSpc>
                  <a:spcPct val="50000"/>
                </a:lnSpc>
                <a:spcBef>
                  <a:spcPct val="0"/>
                </a:spcBef>
                <a:spcAft>
                  <a:spcPct val="0"/>
                </a:spcAft>
              </a:pPr>
              <a:endParaRPr lang="en-US" dirty="0" smtClean="0">
                <a:solidFill>
                  <a:srgbClr val="FFFFFF"/>
                </a:solidFill>
                <a:latin typeface="Lucida Bright" panose="02040602050505020304" pitchFamily="18" charset="0"/>
                <a:cs typeface="Arial" charset="0"/>
              </a:endParaRPr>
            </a:p>
            <a:p>
              <a:pPr algn="ctr" eaLnBrk="0" fontAlgn="base" hangingPunct="0">
                <a:spcBef>
                  <a:spcPct val="0"/>
                </a:spcBef>
                <a:spcAft>
                  <a:spcPct val="0"/>
                </a:spcAft>
              </a:pPr>
              <a:r>
                <a:rPr lang="en-US" dirty="0" smtClean="0">
                  <a:solidFill>
                    <a:srgbClr val="FFFFFF"/>
                  </a:solidFill>
                  <a:effectLst>
                    <a:outerShdw blurRad="38100" dist="38100" dir="2700000" algn="tl">
                      <a:srgbClr val="000000">
                        <a:alpha val="43137"/>
                      </a:srgbClr>
                    </a:outerShdw>
                  </a:effectLst>
                  <a:latin typeface="Lucida Bright" panose="02040602050505020304" pitchFamily="18" charset="0"/>
                  <a:cs typeface="Arial" charset="0"/>
                </a:rPr>
                <a:t>Insecticide  </a:t>
              </a:r>
              <a:r>
                <a:rPr lang="en-US" cap="all" dirty="0">
                  <a:solidFill>
                    <a:srgbClr val="FFFFFF"/>
                  </a:solidFill>
                  <a:effectLst>
                    <a:outerShdw blurRad="38100" dist="38100" dir="2700000" algn="tl">
                      <a:srgbClr val="000000">
                        <a:alpha val="43137"/>
                      </a:srgbClr>
                    </a:outerShdw>
                  </a:effectLst>
                  <a:latin typeface="Lucida Bright" panose="02040602050505020304" pitchFamily="18" charset="0"/>
                  <a:cs typeface="Arial" charset="0"/>
                </a:rPr>
                <a:t>p</a:t>
              </a:r>
              <a:r>
                <a:rPr lang="en-US" dirty="0">
                  <a:solidFill>
                    <a:srgbClr val="FFFFFF"/>
                  </a:solidFill>
                  <a:effectLst>
                    <a:outerShdw blurRad="38100" dist="38100" dir="2700000" algn="tl">
                      <a:srgbClr val="000000">
                        <a:alpha val="43137"/>
                      </a:srgbClr>
                    </a:outerShdw>
                  </a:effectLst>
                  <a:latin typeface="Lucida Bright" panose="02040602050505020304" pitchFamily="18" charset="0"/>
                  <a:cs typeface="Arial" charset="0"/>
                </a:rPr>
                <a:t>rogram</a:t>
              </a:r>
            </a:p>
            <a:p>
              <a:pPr algn="ctr" eaLnBrk="0" fontAlgn="base" hangingPunct="0">
                <a:lnSpc>
                  <a:spcPct val="50000"/>
                </a:lnSpc>
                <a:spcBef>
                  <a:spcPct val="0"/>
                </a:spcBef>
                <a:spcAft>
                  <a:spcPct val="0"/>
                </a:spcAft>
              </a:pPr>
              <a:endParaRPr lang="en-US" dirty="0">
                <a:solidFill>
                  <a:srgbClr val="FFFFFF"/>
                </a:solidFill>
                <a:effectLst>
                  <a:outerShdw blurRad="38100" dist="38100" dir="2700000" algn="tl">
                    <a:srgbClr val="000000">
                      <a:alpha val="43137"/>
                    </a:srgbClr>
                  </a:outerShdw>
                </a:effectLst>
                <a:latin typeface="Lucida Bright" panose="02040602050505020304" pitchFamily="18" charset="0"/>
                <a:cs typeface="Arial" charset="0"/>
              </a:endParaRPr>
            </a:p>
            <a:p>
              <a:pPr marL="320040" indent="-137160" eaLnBrk="0" fontAlgn="base" hangingPunct="0">
                <a:spcBef>
                  <a:spcPct val="0"/>
                </a:spcBef>
                <a:spcAft>
                  <a:spcPct val="0"/>
                </a:spcAft>
                <a:buClr>
                  <a:srgbClr val="FFFF00"/>
                </a:buClr>
                <a:buSzPct val="150000"/>
                <a:buFont typeface="Arial" panose="020B0604020202020204" pitchFamily="34" charset="0"/>
                <a:buChar char="•"/>
              </a:pPr>
              <a:r>
                <a:rPr lang="en-US" dirty="0">
                  <a:solidFill>
                    <a:srgbClr val="FFFFFF"/>
                  </a:solidFill>
                  <a:effectLst>
                    <a:outerShdw blurRad="38100" dist="38100" dir="2700000" algn="tl">
                      <a:srgbClr val="000000">
                        <a:alpha val="43137"/>
                      </a:srgbClr>
                    </a:outerShdw>
                  </a:effectLst>
                  <a:latin typeface="Lucida Bright" panose="02040602050505020304" pitchFamily="18" charset="0"/>
                  <a:cs typeface="Arial" charset="0"/>
                </a:rPr>
                <a:t>  New </a:t>
              </a:r>
              <a:r>
                <a:rPr lang="en-US" dirty="0" smtClean="0">
                  <a:solidFill>
                    <a:srgbClr val="FFFFFF"/>
                  </a:solidFill>
                  <a:effectLst>
                    <a:outerShdw blurRad="38100" dist="38100" dir="2700000" algn="tl">
                      <a:srgbClr val="000000">
                        <a:alpha val="43137"/>
                      </a:srgbClr>
                    </a:outerShdw>
                  </a:effectLst>
                  <a:latin typeface="Lucida Bright" panose="02040602050505020304" pitchFamily="18" charset="0"/>
                  <a:cs typeface="Arial" charset="0"/>
                </a:rPr>
                <a:t>insecticides</a:t>
              </a:r>
              <a:endParaRPr lang="en-US" dirty="0">
                <a:solidFill>
                  <a:srgbClr val="FFFFFF"/>
                </a:solidFill>
                <a:effectLst>
                  <a:outerShdw blurRad="38100" dist="38100" dir="2700000" algn="tl">
                    <a:srgbClr val="000000">
                      <a:alpha val="43137"/>
                    </a:srgbClr>
                  </a:outerShdw>
                </a:effectLst>
                <a:latin typeface="Lucida Bright" panose="02040602050505020304" pitchFamily="18" charset="0"/>
                <a:cs typeface="Arial" charset="0"/>
              </a:endParaRPr>
            </a:p>
            <a:p>
              <a:pPr marL="320040" indent="-137160" eaLnBrk="0" fontAlgn="base" hangingPunct="0">
                <a:spcBef>
                  <a:spcPct val="0"/>
                </a:spcBef>
                <a:spcAft>
                  <a:spcPct val="0"/>
                </a:spcAft>
                <a:buClr>
                  <a:srgbClr val="FFFF00"/>
                </a:buClr>
                <a:buSzPct val="150000"/>
                <a:buFont typeface="Arial" panose="020B0604020202020204" pitchFamily="34" charset="0"/>
                <a:buChar char="•"/>
              </a:pPr>
              <a:r>
                <a:rPr lang="en-US" dirty="0">
                  <a:solidFill>
                    <a:srgbClr val="FFFFFF"/>
                  </a:solidFill>
                  <a:effectLst>
                    <a:outerShdw blurRad="38100" dist="38100" dir="2700000" algn="tl">
                      <a:srgbClr val="000000">
                        <a:alpha val="43137"/>
                      </a:srgbClr>
                    </a:outerShdw>
                  </a:effectLst>
                  <a:latin typeface="Lucida Bright" panose="02040602050505020304" pitchFamily="18" charset="0"/>
                  <a:cs typeface="Arial" charset="0"/>
                </a:rPr>
                <a:t>  New formulations</a:t>
              </a:r>
            </a:p>
            <a:p>
              <a:pPr marL="320040" indent="-137160" eaLnBrk="0" fontAlgn="base" hangingPunct="0">
                <a:spcBef>
                  <a:spcPct val="0"/>
                </a:spcBef>
                <a:spcAft>
                  <a:spcPct val="0"/>
                </a:spcAft>
                <a:buClr>
                  <a:srgbClr val="FFFF00"/>
                </a:buClr>
                <a:buSzPct val="150000"/>
                <a:buFont typeface="Arial" panose="020B0604020202020204" pitchFamily="34" charset="0"/>
                <a:buChar char="•"/>
              </a:pPr>
              <a:r>
                <a:rPr lang="en-US" dirty="0">
                  <a:solidFill>
                    <a:srgbClr val="FFFFFF"/>
                  </a:solidFill>
                  <a:effectLst>
                    <a:outerShdw blurRad="38100" dist="38100" dir="2700000" algn="tl">
                      <a:srgbClr val="000000">
                        <a:alpha val="43137"/>
                      </a:srgbClr>
                    </a:outerShdw>
                  </a:effectLst>
                  <a:latin typeface="Lucida Bright" panose="02040602050505020304" pitchFamily="18" charset="0"/>
                  <a:cs typeface="Arial" charset="0"/>
                </a:rPr>
                <a:t>  </a:t>
              </a:r>
              <a:r>
                <a:rPr lang="en-US" dirty="0" smtClean="0">
                  <a:solidFill>
                    <a:srgbClr val="FFFFFF"/>
                  </a:solidFill>
                  <a:effectLst>
                    <a:outerShdw blurRad="38100" dist="38100" dir="2700000" algn="tl">
                      <a:srgbClr val="000000">
                        <a:alpha val="43137"/>
                      </a:srgbClr>
                    </a:outerShdw>
                  </a:effectLst>
                  <a:latin typeface="Lucida Bright" panose="02040602050505020304" pitchFamily="18" charset="0"/>
                  <a:cs typeface="Arial" charset="0"/>
                </a:rPr>
                <a:t>New Application </a:t>
              </a:r>
              <a:r>
                <a:rPr lang="en-US" dirty="0">
                  <a:solidFill>
                    <a:srgbClr val="FFFFFF"/>
                  </a:solidFill>
                  <a:effectLst>
                    <a:outerShdw blurRad="38100" dist="38100" dir="2700000" algn="tl">
                      <a:srgbClr val="000000">
                        <a:alpha val="43137"/>
                      </a:srgbClr>
                    </a:outerShdw>
                  </a:effectLst>
                  <a:latin typeface="Lucida Bright" panose="02040602050505020304" pitchFamily="18" charset="0"/>
                  <a:cs typeface="Arial" charset="0"/>
                </a:rPr>
                <a:t>methods</a:t>
              </a:r>
            </a:p>
            <a:p>
              <a:pPr marL="320040" indent="-137160" eaLnBrk="0" fontAlgn="base" hangingPunct="0">
                <a:spcBef>
                  <a:spcPct val="0"/>
                </a:spcBef>
                <a:spcAft>
                  <a:spcPct val="0"/>
                </a:spcAft>
                <a:buClr>
                  <a:srgbClr val="FFFF00"/>
                </a:buClr>
                <a:buSzPct val="150000"/>
                <a:buFont typeface="Arial" panose="020B0604020202020204" pitchFamily="34" charset="0"/>
                <a:buChar char="•"/>
              </a:pPr>
              <a:r>
                <a:rPr lang="en-US" dirty="0">
                  <a:solidFill>
                    <a:srgbClr val="FFFFFF"/>
                  </a:solidFill>
                  <a:effectLst>
                    <a:outerShdw blurRad="38100" dist="38100" dir="2700000" algn="tl">
                      <a:srgbClr val="000000">
                        <a:alpha val="43137"/>
                      </a:srgbClr>
                    </a:outerShdw>
                  </a:effectLst>
                  <a:latin typeface="Lucida Bright" panose="02040602050505020304" pitchFamily="18" charset="0"/>
                  <a:cs typeface="Arial" charset="0"/>
                </a:rPr>
                <a:t>  Resistance management</a:t>
              </a:r>
            </a:p>
            <a:p>
              <a:pPr eaLnBrk="0" fontAlgn="base" hangingPunct="0">
                <a:lnSpc>
                  <a:spcPct val="50000"/>
                </a:lnSpc>
                <a:spcBef>
                  <a:spcPct val="0"/>
                </a:spcBef>
                <a:spcAft>
                  <a:spcPct val="0"/>
                </a:spcAft>
                <a:buClr>
                  <a:srgbClr val="FFFFFF"/>
                </a:buClr>
                <a:buFontTx/>
                <a:buChar char="•"/>
              </a:pPr>
              <a:endParaRPr lang="en-US" dirty="0">
                <a:solidFill>
                  <a:srgbClr val="FFFFFF"/>
                </a:solidFill>
                <a:cs typeface="Arial" charset="0"/>
              </a:endParaRPr>
            </a:p>
          </p:txBody>
        </p:sp>
      </p:grpSp>
      <p:sp>
        <p:nvSpPr>
          <p:cNvPr id="11275" name="Text Box 14"/>
          <p:cNvSpPr txBox="1">
            <a:spLocks noChangeArrowheads="1"/>
          </p:cNvSpPr>
          <p:nvPr/>
        </p:nvSpPr>
        <p:spPr bwMode="auto">
          <a:xfrm>
            <a:off x="457200" y="209227"/>
            <a:ext cx="8206154" cy="5847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eaLnBrk="0" fontAlgn="base" hangingPunct="0">
              <a:lnSpc>
                <a:spcPct val="80000"/>
              </a:lnSpc>
              <a:spcBef>
                <a:spcPct val="50000"/>
              </a:spcBef>
              <a:spcAft>
                <a:spcPct val="0"/>
              </a:spcAft>
              <a:defRPr/>
            </a:pPr>
            <a:r>
              <a:rPr lang="en-US" sz="4000" b="1" dirty="0" smtClean="0">
                <a:solidFill>
                  <a:srgbClr val="01109D"/>
                </a:solidFill>
                <a:latin typeface="Lucida Bright" panose="02040602050505020304" pitchFamily="18" charset="0"/>
                <a:cs typeface="Arial" pitchFamily="34" charset="0"/>
              </a:rPr>
              <a:t>Pest Management Programs</a:t>
            </a:r>
            <a:endParaRPr lang="en-US" sz="4000" b="1" dirty="0">
              <a:solidFill>
                <a:srgbClr val="01109D"/>
              </a:solidFill>
              <a:latin typeface="Lucida Bright" panose="02040602050505020304" pitchFamily="18" charset="0"/>
              <a:cs typeface="Arial" pitchFamily="34" charset="0"/>
            </a:endParaRPr>
          </a:p>
        </p:txBody>
      </p:sp>
      <p:sp>
        <p:nvSpPr>
          <p:cNvPr id="3" name="TextBox 2"/>
          <p:cNvSpPr txBox="1"/>
          <p:nvPr/>
        </p:nvSpPr>
        <p:spPr>
          <a:xfrm>
            <a:off x="152401" y="6412468"/>
            <a:ext cx="1523999" cy="36933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smtClean="0">
                <a:solidFill>
                  <a:schemeClr val="bg1"/>
                </a:solidFill>
              </a:rPr>
              <a:t>N. </a:t>
            </a:r>
            <a:r>
              <a:rPr lang="en-US" dirty="0" smtClean="0">
                <a:solidFill>
                  <a:schemeClr val="bg1"/>
                </a:solidFill>
              </a:rPr>
              <a:t>C. </a:t>
            </a:r>
            <a:r>
              <a:rPr lang="en-US" dirty="0" smtClean="0">
                <a:solidFill>
                  <a:schemeClr val="bg1"/>
                </a:solidFill>
              </a:rPr>
              <a:t>Leppla</a:t>
            </a:r>
            <a:endParaRPr lang="en-US" dirty="0">
              <a:solidFill>
                <a:schemeClr val="bg1"/>
              </a:solidFill>
            </a:endParaRPr>
          </a:p>
        </p:txBody>
      </p:sp>
    </p:spTree>
    <p:extLst>
      <p:ext uri="{BB962C8B-B14F-4D97-AF65-F5344CB8AC3E}">
        <p14:creationId xmlns:p14="http://schemas.microsoft.com/office/powerpoint/2010/main" val="68490001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886</TotalTime>
  <Words>1415</Words>
  <Application>Microsoft Office PowerPoint</Application>
  <PresentationFormat>On-screen Show (4:3)</PresentationFormat>
  <Paragraphs>248</Paragraphs>
  <Slides>42</Slides>
  <Notes>1</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42</vt:i4>
      </vt:variant>
    </vt:vector>
  </HeadingPairs>
  <TitlesOfParts>
    <vt:vector size="46" baseType="lpstr">
      <vt:lpstr>1_Office Theme</vt:lpstr>
      <vt:lpstr>Office Theme</vt:lpstr>
      <vt:lpstr>2_Default Design</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3: Identify Pest</vt:lpstr>
      <vt:lpstr>PowerPoint Presentation</vt:lpstr>
      <vt:lpstr>PowerPoint Presentation</vt:lpstr>
      <vt:lpstr>PowerPoint Presentation</vt:lpstr>
      <vt:lpstr>PowerPoint Presentation</vt:lpstr>
      <vt:lpstr> Section 5: Select  Management Options </vt:lpstr>
      <vt:lpstr>PowerPoint Presentation</vt:lpstr>
      <vt:lpstr>PowerPoint Presentation</vt:lpstr>
      <vt:lpstr>Insecticides</vt:lpstr>
      <vt:lpstr> Pesticide Resistance Management </vt:lpstr>
      <vt:lpstr>PowerPoint Presentation</vt:lpstr>
      <vt:lpstr>Resistance Levels and  Pesticide Rotation</vt:lpstr>
      <vt:lpstr>PowerPoint Presentation</vt:lpstr>
      <vt:lpstr>PowerPoint Presentation</vt:lpstr>
      <vt:lpstr>PowerPoint Presentation</vt:lpstr>
      <vt:lpstr>PowerPoint Presentation</vt:lpstr>
      <vt:lpstr>PowerPoint Presentation</vt:lpstr>
      <vt:lpstr>Pesticide Information</vt:lpstr>
      <vt:lpstr>PowerPoint Presentation</vt:lpstr>
      <vt:lpstr>Electronic Data Information Source (EDIS)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UF/IFAS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IPM, Role of IPM in Resistance Management, and IPM Instruction Materials Available in Florida</dc:title>
  <dc:creator>Windows User</dc:creator>
  <cp:lastModifiedBy>NCLeppla</cp:lastModifiedBy>
  <cp:revision>77</cp:revision>
  <dcterms:created xsi:type="dcterms:W3CDTF">2015-05-26T12:16:21Z</dcterms:created>
  <dcterms:modified xsi:type="dcterms:W3CDTF">2017-04-05T22:03:18Z</dcterms:modified>
</cp:coreProperties>
</file>